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8" r:id="rId4"/>
    <p:sldId id="262" r:id="rId5"/>
    <p:sldId id="268" r:id="rId6"/>
    <p:sldId id="266" r:id="rId7"/>
    <p:sldId id="303" r:id="rId8"/>
    <p:sldId id="264" r:id="rId9"/>
    <p:sldId id="265" r:id="rId10"/>
    <p:sldId id="269" r:id="rId11"/>
    <p:sldId id="270" r:id="rId12"/>
    <p:sldId id="271" r:id="rId13"/>
    <p:sldId id="273" r:id="rId14"/>
    <p:sldId id="272" r:id="rId15"/>
    <p:sldId id="296" r:id="rId16"/>
    <p:sldId id="295" r:id="rId17"/>
    <p:sldId id="305" r:id="rId18"/>
    <p:sldId id="306" r:id="rId19"/>
    <p:sldId id="284" r:id="rId20"/>
    <p:sldId id="275" r:id="rId21"/>
    <p:sldId id="286" r:id="rId22"/>
    <p:sldId id="285" r:id="rId23"/>
    <p:sldId id="297" r:id="rId24"/>
    <p:sldId id="263" r:id="rId25"/>
    <p:sldId id="276" r:id="rId26"/>
    <p:sldId id="298" r:id="rId27"/>
    <p:sldId id="287" r:id="rId28"/>
    <p:sldId id="288" r:id="rId29"/>
    <p:sldId id="299" r:id="rId30"/>
    <p:sldId id="280" r:id="rId31"/>
    <p:sldId id="304" r:id="rId32"/>
    <p:sldId id="281" r:id="rId33"/>
    <p:sldId id="293" r:id="rId34"/>
    <p:sldId id="307" r:id="rId35"/>
    <p:sldId id="300" r:id="rId36"/>
    <p:sldId id="30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B48BCB-7412-496A-B488-F9CA1B49AFC1}" v="24" dt="2026-04-19T03:22:30.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03" autoAdjust="0"/>
    <p:restoredTop sz="94663"/>
  </p:normalViewPr>
  <p:slideViewPr>
    <p:cSldViewPr>
      <p:cViewPr varScale="1">
        <p:scale>
          <a:sx n="112" d="100"/>
          <a:sy n="112" d="100"/>
        </p:scale>
        <p:origin x="2296"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ladimir Šimunić" userId="d5b5cf40-deea-4e51-8fd0-60c9614a5850" providerId="ADAL" clId="{46F59935-F931-4189-9416-73D5EEA15232}"/>
    <pc:docChg chg="undo custSel addSld modSld sldOrd">
      <pc:chgData name="Vladimir Šimunić" userId="d5b5cf40-deea-4e51-8fd0-60c9614a5850" providerId="ADAL" clId="{46F59935-F931-4189-9416-73D5EEA15232}" dt="2026-04-19T03:23:37.348" v="678" actId="404"/>
      <pc:docMkLst>
        <pc:docMk/>
      </pc:docMkLst>
      <pc:sldChg chg="modSp mod">
        <pc:chgData name="Vladimir Šimunić" userId="d5b5cf40-deea-4e51-8fd0-60c9614a5850" providerId="ADAL" clId="{46F59935-F931-4189-9416-73D5EEA15232}" dt="2026-04-18T19:58:02.048" v="8" actId="20577"/>
        <pc:sldMkLst>
          <pc:docMk/>
          <pc:sldMk cId="0" sldId="256"/>
        </pc:sldMkLst>
        <pc:spChg chg="mod">
          <ac:chgData name="Vladimir Šimunić" userId="d5b5cf40-deea-4e51-8fd0-60c9614a5850" providerId="ADAL" clId="{46F59935-F931-4189-9416-73D5EEA15232}" dt="2026-04-18T19:58:02.048" v="8" actId="20577"/>
          <ac:spMkLst>
            <pc:docMk/>
            <pc:sldMk cId="0" sldId="256"/>
            <ac:spMk id="3" creationId="{00000000-0000-0000-0000-000000000000}"/>
          </ac:spMkLst>
        </pc:spChg>
      </pc:sldChg>
      <pc:sldChg chg="modSp mod">
        <pc:chgData name="Vladimir Šimunić" userId="d5b5cf40-deea-4e51-8fd0-60c9614a5850" providerId="ADAL" clId="{46F59935-F931-4189-9416-73D5EEA15232}" dt="2026-04-18T20:51:53.945" v="617" actId="20577"/>
        <pc:sldMkLst>
          <pc:docMk/>
          <pc:sldMk cId="0" sldId="300"/>
        </pc:sldMkLst>
        <pc:spChg chg="mod">
          <ac:chgData name="Vladimir Šimunić" userId="d5b5cf40-deea-4e51-8fd0-60c9614a5850" providerId="ADAL" clId="{46F59935-F931-4189-9416-73D5EEA15232}" dt="2026-04-18T20:51:53.945" v="617" actId="20577"/>
          <ac:spMkLst>
            <pc:docMk/>
            <pc:sldMk cId="0" sldId="300"/>
            <ac:spMk id="8" creationId="{00000000-0000-0000-0000-000000000000}"/>
          </ac:spMkLst>
        </pc:spChg>
      </pc:sldChg>
      <pc:sldChg chg="modSp mod">
        <pc:chgData name="Vladimir Šimunić" userId="d5b5cf40-deea-4e51-8fd0-60c9614a5850" providerId="ADAL" clId="{46F59935-F931-4189-9416-73D5EEA15232}" dt="2026-04-18T20:08:14.717" v="278" actId="20577"/>
        <pc:sldMkLst>
          <pc:docMk/>
          <pc:sldMk cId="0" sldId="304"/>
        </pc:sldMkLst>
        <pc:spChg chg="mod">
          <ac:chgData name="Vladimir Šimunić" userId="d5b5cf40-deea-4e51-8fd0-60c9614a5850" providerId="ADAL" clId="{46F59935-F931-4189-9416-73D5EEA15232}" dt="2026-04-18T20:08:14.717" v="278" actId="20577"/>
          <ac:spMkLst>
            <pc:docMk/>
            <pc:sldMk cId="0" sldId="304"/>
            <ac:spMk id="3" creationId="{00000000-0000-0000-0000-000000000000}"/>
          </ac:spMkLst>
        </pc:spChg>
      </pc:sldChg>
      <pc:sldChg chg="addSp delSp modSp mod">
        <pc:chgData name="Vladimir Šimunić" userId="d5b5cf40-deea-4e51-8fd0-60c9614a5850" providerId="ADAL" clId="{46F59935-F931-4189-9416-73D5EEA15232}" dt="2026-04-19T03:23:37.348" v="678" actId="404"/>
        <pc:sldMkLst>
          <pc:docMk/>
          <pc:sldMk cId="3499319644" sldId="305"/>
        </pc:sldMkLst>
        <pc:spChg chg="mod">
          <ac:chgData name="Vladimir Šimunić" userId="d5b5cf40-deea-4e51-8fd0-60c9614a5850" providerId="ADAL" clId="{46F59935-F931-4189-9416-73D5EEA15232}" dt="2026-04-19T03:23:37.348" v="678" actId="404"/>
          <ac:spMkLst>
            <pc:docMk/>
            <pc:sldMk cId="3499319644" sldId="305"/>
            <ac:spMk id="4" creationId="{199A94EE-7E18-C0F1-4559-BABEDA49B770}"/>
          </ac:spMkLst>
        </pc:spChg>
        <pc:spChg chg="add del mod">
          <ac:chgData name="Vladimir Šimunić" userId="d5b5cf40-deea-4e51-8fd0-60c9614a5850" providerId="ADAL" clId="{46F59935-F931-4189-9416-73D5EEA15232}" dt="2026-04-18T20:03:03.186" v="40"/>
          <ac:spMkLst>
            <pc:docMk/>
            <pc:sldMk cId="3499319644" sldId="305"/>
            <ac:spMk id="5" creationId="{9DFA3FD8-5269-38A3-67DA-BCE4DC5E25D9}"/>
          </ac:spMkLst>
        </pc:spChg>
        <pc:spChg chg="add mod">
          <ac:chgData name="Vladimir Šimunić" userId="d5b5cf40-deea-4e51-8fd0-60c9614a5850" providerId="ADAL" clId="{46F59935-F931-4189-9416-73D5EEA15232}" dt="2026-04-18T20:07:41.456" v="271" actId="20577"/>
          <ac:spMkLst>
            <pc:docMk/>
            <pc:sldMk cId="3499319644" sldId="305"/>
            <ac:spMk id="6" creationId="{43EA88F3-ADEE-E366-CF55-1A9671169181}"/>
          </ac:spMkLst>
        </pc:spChg>
        <pc:spChg chg="mod">
          <ac:chgData name="Vladimir Šimunić" userId="d5b5cf40-deea-4e51-8fd0-60c9614a5850" providerId="ADAL" clId="{46F59935-F931-4189-9416-73D5EEA15232}" dt="2026-04-18T20:53:08.697" v="621" actId="1036"/>
          <ac:spMkLst>
            <pc:docMk/>
            <pc:sldMk cId="3499319644" sldId="305"/>
            <ac:spMk id="7" creationId="{AFF6D06D-9DA8-7033-68DD-A2EF974C722E}"/>
          </ac:spMkLst>
        </pc:spChg>
        <pc:spChg chg="del mod">
          <ac:chgData name="Vladimir Šimunić" userId="d5b5cf40-deea-4e51-8fd0-60c9614a5850" providerId="ADAL" clId="{46F59935-F931-4189-9416-73D5EEA15232}" dt="2026-04-18T20:01:24.930" v="25"/>
          <ac:spMkLst>
            <pc:docMk/>
            <pc:sldMk cId="3499319644" sldId="305"/>
            <ac:spMk id="9" creationId="{C35D55D0-8969-9494-C4AC-ED2780CBB44E}"/>
          </ac:spMkLst>
        </pc:spChg>
        <pc:spChg chg="del mod">
          <ac:chgData name="Vladimir Šimunić" userId="d5b5cf40-deea-4e51-8fd0-60c9614a5850" providerId="ADAL" clId="{46F59935-F931-4189-9416-73D5EEA15232}" dt="2026-04-18T20:01:04.809" v="20"/>
          <ac:spMkLst>
            <pc:docMk/>
            <pc:sldMk cId="3499319644" sldId="305"/>
            <ac:spMk id="11" creationId="{3FE6FA56-14F8-5DDB-39D9-B4B2E1C5442C}"/>
          </ac:spMkLst>
        </pc:spChg>
      </pc:sldChg>
      <pc:sldChg chg="addSp delSp modSp new mod ord">
        <pc:chgData name="Vladimir Šimunić" userId="d5b5cf40-deea-4e51-8fd0-60c9614a5850" providerId="ADAL" clId="{46F59935-F931-4189-9416-73D5EEA15232}" dt="2026-04-18T20:01:47.549" v="32"/>
        <pc:sldMkLst>
          <pc:docMk/>
          <pc:sldMk cId="2501775768" sldId="306"/>
        </pc:sldMkLst>
        <pc:spChg chg="del">
          <ac:chgData name="Vladimir Šimunić" userId="d5b5cf40-deea-4e51-8fd0-60c9614a5850" providerId="ADAL" clId="{46F59935-F931-4189-9416-73D5EEA15232}" dt="2026-04-18T19:59:44.167" v="10" actId="478"/>
          <ac:spMkLst>
            <pc:docMk/>
            <pc:sldMk cId="2501775768" sldId="306"/>
            <ac:spMk id="2" creationId="{CD4577C4-D24B-7369-E3EF-6BD87A8BC1AB}"/>
          </ac:spMkLst>
        </pc:spChg>
        <pc:spChg chg="del">
          <ac:chgData name="Vladimir Šimunić" userId="d5b5cf40-deea-4e51-8fd0-60c9614a5850" providerId="ADAL" clId="{46F59935-F931-4189-9416-73D5EEA15232}" dt="2026-04-18T19:59:49.588" v="11" actId="478"/>
          <ac:spMkLst>
            <pc:docMk/>
            <pc:sldMk cId="2501775768" sldId="306"/>
            <ac:spMk id="3" creationId="{13E8658E-0784-BC5A-9E5C-BAA9C6155C0C}"/>
          </ac:spMkLst>
        </pc:spChg>
        <pc:spChg chg="add del">
          <ac:chgData name="Vladimir Šimunić" userId="d5b5cf40-deea-4e51-8fd0-60c9614a5850" providerId="ADAL" clId="{46F59935-F931-4189-9416-73D5EEA15232}" dt="2026-04-18T20:00:30.674" v="15" actId="22"/>
          <ac:spMkLst>
            <pc:docMk/>
            <pc:sldMk cId="2501775768" sldId="306"/>
            <ac:spMk id="5" creationId="{31FDF945-46E1-0E34-4C2F-8226767D3F07}"/>
          </ac:spMkLst>
        </pc:spChg>
        <pc:spChg chg="add mod">
          <ac:chgData name="Vladimir Šimunić" userId="d5b5cf40-deea-4e51-8fd0-60c9614a5850" providerId="ADAL" clId="{46F59935-F931-4189-9416-73D5EEA15232}" dt="2026-04-18T20:01:47.549" v="32"/>
          <ac:spMkLst>
            <pc:docMk/>
            <pc:sldMk cId="2501775768" sldId="306"/>
            <ac:spMk id="6" creationId="{BB7B5771-C657-335D-CBC1-E1ECB4D9CC8D}"/>
          </ac:spMkLst>
        </pc:spChg>
      </pc:sldChg>
      <pc:sldChg chg="addSp delSp modSp new mod">
        <pc:chgData name="Vladimir Šimunić" userId="d5b5cf40-deea-4e51-8fd0-60c9614a5850" providerId="ADAL" clId="{46F59935-F931-4189-9416-73D5EEA15232}" dt="2026-04-18T20:45:17.789" v="592" actId="404"/>
        <pc:sldMkLst>
          <pc:docMk/>
          <pc:sldMk cId="3555432343" sldId="307"/>
        </pc:sldMkLst>
        <pc:spChg chg="add del mod">
          <ac:chgData name="Vladimir Šimunić" userId="d5b5cf40-deea-4e51-8fd0-60c9614a5850" providerId="ADAL" clId="{46F59935-F931-4189-9416-73D5EEA15232}" dt="2026-04-18T20:09:59.517" v="290" actId="404"/>
          <ac:spMkLst>
            <pc:docMk/>
            <pc:sldMk cId="3555432343" sldId="307"/>
            <ac:spMk id="2" creationId="{D5264C5D-FA39-F307-0990-6EB0ACD66EEA}"/>
          </ac:spMkLst>
        </pc:spChg>
        <pc:spChg chg="mod">
          <ac:chgData name="Vladimir Šimunić" userId="d5b5cf40-deea-4e51-8fd0-60c9614a5850" providerId="ADAL" clId="{46F59935-F931-4189-9416-73D5EEA15232}" dt="2026-04-18T20:45:17.789" v="592" actId="404"/>
          <ac:spMkLst>
            <pc:docMk/>
            <pc:sldMk cId="3555432343" sldId="307"/>
            <ac:spMk id="3" creationId="{A45408D4-65BD-B5EE-A5F3-6EA37C140A3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549313F-7C4F-48A7-9CB1-2CB882910CEE}" type="datetimeFigureOut">
              <a:rPr lang="en-US" smtClean="0"/>
              <a:pPr/>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3455A-E146-4649-ACB7-4FBDF266BC1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49313F-7C4F-48A7-9CB1-2CB882910CEE}" type="datetimeFigureOut">
              <a:rPr lang="en-US" smtClean="0"/>
              <a:pPr/>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3455A-E146-4649-ACB7-4FBDF266BC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49313F-7C4F-48A7-9CB1-2CB882910CEE}" type="datetimeFigureOut">
              <a:rPr lang="en-US" smtClean="0"/>
              <a:pPr/>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3455A-E146-4649-ACB7-4FBDF266BC1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49313F-7C4F-48A7-9CB1-2CB882910CEE}" type="datetimeFigureOut">
              <a:rPr lang="en-US" smtClean="0"/>
              <a:pPr/>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3455A-E146-4649-ACB7-4FBDF266BC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49313F-7C4F-48A7-9CB1-2CB882910CEE}" type="datetimeFigureOut">
              <a:rPr lang="en-US" smtClean="0"/>
              <a:pPr/>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3455A-E146-4649-ACB7-4FBDF266BC1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49313F-7C4F-48A7-9CB1-2CB882910CEE}" type="datetimeFigureOut">
              <a:rPr lang="en-US" smtClean="0"/>
              <a:pPr/>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3455A-E146-4649-ACB7-4FBDF266BC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49313F-7C4F-48A7-9CB1-2CB882910CEE}" type="datetimeFigureOut">
              <a:rPr lang="en-US" smtClean="0"/>
              <a:pPr/>
              <a:t>4/21/26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63455A-E146-4649-ACB7-4FBDF266BC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49313F-7C4F-48A7-9CB1-2CB882910CEE}" type="datetimeFigureOut">
              <a:rPr lang="en-US" smtClean="0"/>
              <a:pPr/>
              <a:t>4/21/26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63455A-E146-4649-ACB7-4FBDF266BC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49313F-7C4F-48A7-9CB1-2CB882910CEE}" type="datetimeFigureOut">
              <a:rPr lang="en-US" smtClean="0"/>
              <a:pPr/>
              <a:t>4/21/26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63455A-E146-4649-ACB7-4FBDF266BC1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49313F-7C4F-48A7-9CB1-2CB882910CEE}" type="datetimeFigureOut">
              <a:rPr lang="en-US" smtClean="0"/>
              <a:pPr/>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3455A-E146-4649-ACB7-4FBDF266BC1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49313F-7C4F-48A7-9CB1-2CB882910CEE}" type="datetimeFigureOut">
              <a:rPr lang="en-US" smtClean="0"/>
              <a:pPr/>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3455A-E146-4649-ACB7-4FBDF266BC1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49313F-7C4F-48A7-9CB1-2CB882910CEE}" type="datetimeFigureOut">
              <a:rPr lang="en-US" smtClean="0"/>
              <a:pPr/>
              <a:t>4/21/26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3455A-E146-4649-ACB7-4FBDF266BC1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470025"/>
          </a:xfrm>
        </p:spPr>
        <p:txBody>
          <a:bodyPr>
            <a:normAutofit/>
          </a:bodyPr>
          <a:lstStyle/>
          <a:p>
            <a:r>
              <a:rPr lang="hr-HR" sz="2800" dirty="0">
                <a:latin typeface="Arial" pitchFamily="34" charset="0"/>
                <a:cs typeface="Arial" pitchFamily="34" charset="0"/>
              </a:rPr>
              <a:t>Škola primijenjene umjetnosti i dizajna</a:t>
            </a:r>
            <a:endParaRPr lang="en-US" sz="2800" dirty="0">
              <a:latin typeface="Arial" pitchFamily="34" charset="0"/>
              <a:cs typeface="Arial" pitchFamily="34" charset="0"/>
            </a:endParaRPr>
          </a:p>
        </p:txBody>
      </p:sp>
      <p:sp>
        <p:nvSpPr>
          <p:cNvPr id="3" name="Subtitle 2"/>
          <p:cNvSpPr>
            <a:spLocks noGrp="1"/>
          </p:cNvSpPr>
          <p:nvPr>
            <p:ph type="subTitle" idx="1"/>
          </p:nvPr>
        </p:nvSpPr>
        <p:spPr>
          <a:xfrm>
            <a:off x="1447800" y="1905000"/>
            <a:ext cx="6400800" cy="4572000"/>
          </a:xfrm>
        </p:spPr>
        <p:txBody>
          <a:bodyPr>
            <a:normAutofit/>
          </a:bodyPr>
          <a:lstStyle/>
          <a:p>
            <a:r>
              <a:rPr lang="hr-HR" sz="2800" b="1" dirty="0">
                <a:solidFill>
                  <a:schemeClr val="tx1"/>
                </a:solidFill>
                <a:latin typeface="Arial" pitchFamily="34" charset="0"/>
                <a:cs typeface="Arial" pitchFamily="34" charset="0"/>
              </a:rPr>
              <a:t>Fotografski odjel</a:t>
            </a:r>
          </a:p>
          <a:p>
            <a:endParaRPr lang="hr-HR" sz="2800" b="1" dirty="0">
              <a:solidFill>
                <a:schemeClr val="tx1"/>
              </a:solidFill>
              <a:latin typeface="Arial" pitchFamily="34" charset="0"/>
              <a:cs typeface="Arial" pitchFamily="34" charset="0"/>
            </a:endParaRPr>
          </a:p>
          <a:p>
            <a:endParaRPr lang="hr-HR" sz="2800" b="1" dirty="0">
              <a:solidFill>
                <a:schemeClr val="tx1"/>
              </a:solidFill>
              <a:latin typeface="Arial" pitchFamily="34" charset="0"/>
              <a:cs typeface="Arial" pitchFamily="34" charset="0"/>
            </a:endParaRPr>
          </a:p>
          <a:p>
            <a:endParaRPr lang="hr-HR" sz="2800" dirty="0">
              <a:solidFill>
                <a:schemeClr val="tx1"/>
              </a:solidFill>
              <a:latin typeface="Arial" pitchFamily="34" charset="0"/>
              <a:cs typeface="Arial" pitchFamily="34" charset="0"/>
            </a:endParaRPr>
          </a:p>
          <a:p>
            <a:endParaRPr lang="hr-HR" sz="2800" dirty="0">
              <a:solidFill>
                <a:schemeClr val="tx1"/>
              </a:solidFill>
              <a:latin typeface="Arial" pitchFamily="34" charset="0"/>
              <a:cs typeface="Arial" pitchFamily="34" charset="0"/>
            </a:endParaRPr>
          </a:p>
          <a:p>
            <a:endParaRPr lang="hr-HR" sz="2800" dirty="0">
              <a:solidFill>
                <a:schemeClr val="tx1"/>
              </a:solidFill>
              <a:latin typeface="Arial" pitchFamily="34" charset="0"/>
              <a:cs typeface="Arial" pitchFamily="34" charset="0"/>
            </a:endParaRPr>
          </a:p>
          <a:p>
            <a:r>
              <a:rPr lang="hr-HR" sz="2000" dirty="0">
                <a:solidFill>
                  <a:schemeClr val="tx1"/>
                </a:solidFill>
                <a:latin typeface="Arial" pitchFamily="34" charset="0"/>
                <a:cs typeface="Arial" pitchFamily="34" charset="0"/>
              </a:rPr>
              <a:t>travanj, </a:t>
            </a:r>
            <a:r>
              <a:rPr lang="hr-HR" sz="1800" dirty="0">
                <a:solidFill>
                  <a:schemeClr val="tx1"/>
                </a:solidFill>
                <a:latin typeface="Arial" pitchFamily="34" charset="0"/>
                <a:cs typeface="Arial" pitchFamily="34" charset="0"/>
              </a:rPr>
              <a:t>2026</a:t>
            </a:r>
            <a:r>
              <a:rPr lang="hr-HR" sz="2400" dirty="0">
                <a:solidFill>
                  <a:schemeClr val="tx1"/>
                </a:solidFill>
                <a:latin typeface="Arial" pitchFamily="34" charset="0"/>
                <a:cs typeface="Arial" pitchFamily="34" charset="0"/>
              </a:rPr>
              <a:t>.</a:t>
            </a:r>
            <a:endParaRPr lang="en-US" sz="2000" dirty="0">
              <a:solidFill>
                <a:schemeClr val="tx1"/>
              </a:solidFill>
              <a:latin typeface="Arial" pitchFamily="34" charset="0"/>
              <a:cs typeface="Arial" pitchFamily="34" charset="0"/>
            </a:endParaRPr>
          </a:p>
        </p:txBody>
      </p:sp>
      <p:pic>
        <p:nvPicPr>
          <p:cNvPr id="4" name="Picture 3" descr="foto.jpg"/>
          <p:cNvPicPr>
            <a:picLocks noChangeAspect="1"/>
          </p:cNvPicPr>
          <p:nvPr/>
        </p:nvPicPr>
        <p:blipFill>
          <a:blip r:embed="rId2" cstate="print"/>
          <a:stretch>
            <a:fillRect/>
          </a:stretch>
        </p:blipFill>
        <p:spPr>
          <a:xfrm>
            <a:off x="3429000" y="3124200"/>
            <a:ext cx="2227631" cy="17954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6019800"/>
            <a:ext cx="4038600" cy="584775"/>
          </a:xfrm>
          <a:prstGeom prst="rect">
            <a:avLst/>
          </a:prstGeom>
          <a:noFill/>
        </p:spPr>
        <p:txBody>
          <a:bodyPr wrap="square" rtlCol="0">
            <a:spAutoFit/>
          </a:bodyPr>
          <a:lstStyle/>
          <a:p>
            <a:pPr algn="r"/>
            <a:r>
              <a:rPr lang="hr-HR" sz="1600" dirty="0">
                <a:latin typeface="Arial" pitchFamily="34" charset="0"/>
                <a:cs typeface="Arial" pitchFamily="34" charset="0"/>
              </a:rPr>
              <a:t>   </a:t>
            </a:r>
            <a:r>
              <a:rPr lang="hr-HR" sz="1400" dirty="0">
                <a:latin typeface="Arial" pitchFamily="34" charset="0"/>
                <a:cs typeface="Arial" pitchFamily="34" charset="0"/>
              </a:rPr>
              <a:t>photo: Anja Mergeduš, 2014. </a:t>
            </a:r>
          </a:p>
          <a:p>
            <a:pPr algn="r"/>
            <a:endParaRPr lang="hr-HR" sz="1600" dirty="0">
              <a:latin typeface="Arial" pitchFamily="34" charset="0"/>
              <a:cs typeface="Arial" pitchFamily="34" charset="0"/>
            </a:endParaRPr>
          </a:p>
        </p:txBody>
      </p:sp>
      <p:pic>
        <p:nvPicPr>
          <p:cNvPr id="4" name="Picture 3" descr="Paula Podnar, 2013.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5000"/>
                    </a14:imgEffect>
                  </a14:imgLayer>
                </a14:imgProps>
              </a:ext>
            </a:extLst>
          </a:blip>
          <a:stretch>
            <a:fillRect/>
          </a:stretch>
        </p:blipFill>
        <p:spPr>
          <a:xfrm>
            <a:off x="2743200" y="381000"/>
            <a:ext cx="36576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5791200"/>
            <a:ext cx="4724400" cy="584775"/>
          </a:xfrm>
          <a:prstGeom prst="rect">
            <a:avLst/>
          </a:prstGeom>
          <a:noFill/>
        </p:spPr>
        <p:txBody>
          <a:bodyPr wrap="square" rtlCol="0">
            <a:spAutoFit/>
          </a:bodyPr>
          <a:lstStyle/>
          <a:p>
            <a:pPr algn="r"/>
            <a:r>
              <a:rPr lang="hr-HR" sz="1600" dirty="0">
                <a:latin typeface="Arial" pitchFamily="34" charset="0"/>
                <a:cs typeface="Arial" pitchFamily="34" charset="0"/>
              </a:rPr>
              <a:t>   </a:t>
            </a:r>
            <a:r>
              <a:rPr lang="hr-HR" sz="1400" dirty="0">
                <a:latin typeface="Arial" pitchFamily="34" charset="0"/>
                <a:cs typeface="Arial" pitchFamily="34" charset="0"/>
              </a:rPr>
              <a:t>photo: Laura Palijan, 2013.</a:t>
            </a:r>
          </a:p>
          <a:p>
            <a:pPr algn="r"/>
            <a:endParaRPr lang="hr-HR" sz="1600" dirty="0">
              <a:latin typeface="Arial" pitchFamily="34" charset="0"/>
              <a:cs typeface="Arial" pitchFamily="34" charset="0"/>
            </a:endParaRPr>
          </a:p>
        </p:txBody>
      </p:sp>
      <p:pic>
        <p:nvPicPr>
          <p:cNvPr id="4" name="Picture 3" descr="Paula Podnar, 2013.jpg"/>
          <p:cNvPicPr>
            <a:picLocks noChangeAspect="1"/>
          </p:cNvPicPr>
          <p:nvPr/>
        </p:nvPicPr>
        <p:blipFill>
          <a:blip r:embed="rId2" cstate="print"/>
          <a:stretch>
            <a:fillRect/>
          </a:stretch>
        </p:blipFill>
        <p:spPr>
          <a:xfrm>
            <a:off x="1981200" y="457200"/>
            <a:ext cx="5181600" cy="518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67200" y="5486400"/>
            <a:ext cx="3886200" cy="584775"/>
          </a:xfrm>
          <a:prstGeom prst="rect">
            <a:avLst/>
          </a:prstGeom>
          <a:noFill/>
        </p:spPr>
        <p:txBody>
          <a:bodyPr wrap="square" rtlCol="0">
            <a:spAutoFit/>
          </a:bodyPr>
          <a:lstStyle/>
          <a:p>
            <a:pPr algn="r"/>
            <a:r>
              <a:rPr lang="hr-HR" sz="1600" dirty="0">
                <a:latin typeface="Arial" pitchFamily="34" charset="0"/>
                <a:cs typeface="Arial" pitchFamily="34" charset="0"/>
              </a:rPr>
              <a:t>   </a:t>
            </a:r>
            <a:r>
              <a:rPr lang="hr-HR" sz="1400" dirty="0">
                <a:latin typeface="Arial" pitchFamily="34" charset="0"/>
                <a:cs typeface="Arial" pitchFamily="34" charset="0"/>
              </a:rPr>
              <a:t>photo: Frane Pamić, 2012.</a:t>
            </a:r>
          </a:p>
          <a:p>
            <a:pPr algn="r"/>
            <a:endParaRPr lang="hr-HR" sz="1600" dirty="0">
              <a:latin typeface="Arial" pitchFamily="34" charset="0"/>
              <a:cs typeface="Arial" pitchFamily="34" charset="0"/>
            </a:endParaRPr>
          </a:p>
        </p:txBody>
      </p:sp>
      <p:pic>
        <p:nvPicPr>
          <p:cNvPr id="4" name="Picture 3" descr="Paula Podnar, 2013.jpg"/>
          <p:cNvPicPr>
            <a:picLocks noChangeAspect="1"/>
          </p:cNvPicPr>
          <p:nvPr/>
        </p:nvPicPr>
        <p:blipFill>
          <a:blip r:embed="rId2" cstate="print"/>
          <a:stretch>
            <a:fillRect/>
          </a:stretch>
        </p:blipFill>
        <p:spPr>
          <a:xfrm>
            <a:off x="1130157" y="762000"/>
            <a:ext cx="6883687"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43400" y="5587425"/>
            <a:ext cx="3886200" cy="584775"/>
          </a:xfrm>
          <a:prstGeom prst="rect">
            <a:avLst/>
          </a:prstGeom>
          <a:noFill/>
        </p:spPr>
        <p:txBody>
          <a:bodyPr wrap="square" rtlCol="0">
            <a:spAutoFit/>
          </a:bodyPr>
          <a:lstStyle/>
          <a:p>
            <a:pPr algn="r"/>
            <a:r>
              <a:rPr lang="hr-HR" sz="1600" dirty="0">
                <a:latin typeface="Arial" pitchFamily="34" charset="0"/>
                <a:cs typeface="Arial" pitchFamily="34" charset="0"/>
              </a:rPr>
              <a:t>   </a:t>
            </a:r>
            <a:r>
              <a:rPr lang="hr-HR" sz="1400" dirty="0">
                <a:latin typeface="Arial" pitchFamily="34" charset="0"/>
                <a:cs typeface="Arial" pitchFamily="34" charset="0"/>
              </a:rPr>
              <a:t>photo: Flora Badanjak, 2013.</a:t>
            </a:r>
          </a:p>
          <a:p>
            <a:pPr algn="r"/>
            <a:endParaRPr lang="hr-HR" sz="1600" dirty="0">
              <a:latin typeface="Arial" pitchFamily="34" charset="0"/>
              <a:cs typeface="Arial" pitchFamily="34" charset="0"/>
            </a:endParaRPr>
          </a:p>
        </p:txBody>
      </p:sp>
      <p:pic>
        <p:nvPicPr>
          <p:cNvPr id="4" name="Picture 3" descr="Paula Podnar, 2013.jpg"/>
          <p:cNvPicPr>
            <a:picLocks noChangeAspect="1"/>
          </p:cNvPicPr>
          <p:nvPr/>
        </p:nvPicPr>
        <p:blipFill>
          <a:blip r:embed="rId2" cstate="print"/>
          <a:srcRect l="3333" t="3333" r="3333" b="3333"/>
          <a:stretch>
            <a:fillRect/>
          </a:stretch>
        </p:blipFill>
        <p:spPr>
          <a:xfrm>
            <a:off x="1047750" y="711200"/>
            <a:ext cx="7048500" cy="469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6120825"/>
            <a:ext cx="4114800" cy="584775"/>
          </a:xfrm>
          <a:prstGeom prst="rect">
            <a:avLst/>
          </a:prstGeom>
          <a:noFill/>
        </p:spPr>
        <p:txBody>
          <a:bodyPr wrap="square" rtlCol="0">
            <a:spAutoFit/>
          </a:bodyPr>
          <a:lstStyle/>
          <a:p>
            <a:pPr algn="r"/>
            <a:r>
              <a:rPr lang="hr-HR" sz="1600" dirty="0">
                <a:latin typeface="Arial" pitchFamily="34" charset="0"/>
                <a:cs typeface="Arial" pitchFamily="34" charset="0"/>
              </a:rPr>
              <a:t>   </a:t>
            </a:r>
            <a:r>
              <a:rPr lang="hr-HR" sz="1400" dirty="0">
                <a:latin typeface="Arial" pitchFamily="34" charset="0"/>
                <a:cs typeface="Arial" pitchFamily="34" charset="0"/>
              </a:rPr>
              <a:t>photo: Mario Bužančić, 2014.</a:t>
            </a:r>
          </a:p>
          <a:p>
            <a:pPr algn="r"/>
            <a:endParaRPr lang="hr-HR" sz="1600" dirty="0">
              <a:latin typeface="Arial" pitchFamily="34" charset="0"/>
              <a:cs typeface="Arial" pitchFamily="34" charset="0"/>
            </a:endParaRPr>
          </a:p>
        </p:txBody>
      </p:sp>
      <p:pic>
        <p:nvPicPr>
          <p:cNvPr id="4" name="Picture 3" descr="Paula Podnar, 2013.jpg"/>
          <p:cNvPicPr>
            <a:picLocks noChangeAspect="1"/>
          </p:cNvPicPr>
          <p:nvPr/>
        </p:nvPicPr>
        <p:blipFill>
          <a:blip r:embed="rId2" cstate="print"/>
          <a:stretch>
            <a:fillRect/>
          </a:stretch>
        </p:blipFill>
        <p:spPr>
          <a:xfrm>
            <a:off x="2971800" y="533400"/>
            <a:ext cx="36576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IZLOŽBE I PROJEKTI</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lgn="just">
              <a:lnSpc>
                <a:spcPct val="150000"/>
              </a:lnSpc>
              <a:buNone/>
            </a:pPr>
            <a:endParaRPr lang="hr-HR" sz="2000" dirty="0">
              <a:latin typeface="Arial" pitchFamily="34" charset="0"/>
              <a:cs typeface="Arial" pitchFamily="34" charset="0"/>
            </a:endParaRPr>
          </a:p>
          <a:p>
            <a:pPr algn="just">
              <a:lnSpc>
                <a:spcPct val="150000"/>
              </a:lnSpc>
            </a:pPr>
            <a:endParaRPr lang="hr-HR" sz="2000" dirty="0">
              <a:latin typeface="Arial" pitchFamily="34" charset="0"/>
              <a:cs typeface="Arial" pitchFamily="34" charset="0"/>
            </a:endParaRPr>
          </a:p>
          <a:p>
            <a:pPr algn="just">
              <a:lnSpc>
                <a:spcPct val="150000"/>
              </a:lnSpc>
            </a:pPr>
            <a:endParaRPr lang="hr-HR" sz="2000" dirty="0">
              <a:latin typeface="Arial" pitchFamily="34" charset="0"/>
              <a:cs typeface="Arial" pitchFamily="34" charset="0"/>
            </a:endParaRPr>
          </a:p>
          <a:p>
            <a:pPr algn="just">
              <a:lnSpc>
                <a:spcPct val="150000"/>
              </a:lnSpc>
            </a:pPr>
            <a:endParaRPr lang="hr-HR" sz="2000" dirty="0">
              <a:latin typeface="Arial" pitchFamily="34" charset="0"/>
              <a:cs typeface="Arial"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1104900" y="1295400"/>
            <a:ext cx="6934200" cy="4622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990600" y="6139448"/>
            <a:ext cx="6934200" cy="307777"/>
          </a:xfrm>
          <a:prstGeom prst="rect">
            <a:avLst/>
          </a:prstGeom>
          <a:noFill/>
        </p:spPr>
        <p:txBody>
          <a:bodyPr wrap="square" rtlCol="0">
            <a:spAutoFit/>
          </a:bodyPr>
          <a:lstStyle/>
          <a:p>
            <a:pPr algn="r"/>
            <a:r>
              <a:rPr lang="hr-HR" sz="1400" dirty="0">
                <a:latin typeface="Arial" pitchFamily="34" charset="0"/>
                <a:cs typeface="Arial" pitchFamily="34" charset="0"/>
              </a:rPr>
              <a:t>Radionica “Crtanje svjetlom”, Noć muzeja, ŠPUD, 2019.</a:t>
            </a:r>
            <a:endParaRPr lang="en-US" sz="1400" dirty="0">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IZLOŽBE I PROJEKTI</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a:xfrm>
            <a:off x="457200" y="1219200"/>
            <a:ext cx="8229600" cy="1447800"/>
          </a:xfrm>
        </p:spPr>
        <p:txBody>
          <a:bodyPr>
            <a:normAutofit fontScale="92500"/>
          </a:bodyPr>
          <a:lstStyle/>
          <a:p>
            <a:pPr algn="just">
              <a:lnSpc>
                <a:spcPct val="150000"/>
              </a:lnSpc>
              <a:buNone/>
            </a:pPr>
            <a:r>
              <a:rPr lang="hr-HR" sz="2200" dirty="0">
                <a:latin typeface="Arial" pitchFamily="34" charset="0"/>
                <a:cs typeface="Arial" pitchFamily="34" charset="0"/>
              </a:rPr>
              <a:t>     Odjel često sudjeluje </a:t>
            </a:r>
            <a:r>
              <a:rPr lang="en-US" sz="2200" dirty="0" err="1">
                <a:latin typeface="Arial" pitchFamily="34" charset="0"/>
                <a:cs typeface="Arial" pitchFamily="34" charset="0"/>
              </a:rPr>
              <a:t>na</a:t>
            </a:r>
            <a:r>
              <a:rPr lang="en-US" sz="2200" dirty="0">
                <a:latin typeface="Arial" pitchFamily="34" charset="0"/>
                <a:cs typeface="Arial" pitchFamily="34" charset="0"/>
              </a:rPr>
              <a:t> </a:t>
            </a:r>
            <a:r>
              <a:rPr lang="en-US" sz="2200" dirty="0" err="1">
                <a:latin typeface="Arial" pitchFamily="34" charset="0"/>
                <a:cs typeface="Arial" pitchFamily="34" charset="0"/>
              </a:rPr>
              <a:t>raznim</a:t>
            </a:r>
            <a:r>
              <a:rPr lang="en-US" sz="2200" dirty="0">
                <a:latin typeface="Arial" pitchFamily="34" charset="0"/>
                <a:cs typeface="Arial" pitchFamily="34" charset="0"/>
              </a:rPr>
              <a:t> </a:t>
            </a:r>
            <a:r>
              <a:rPr lang="en-US" sz="2200" dirty="0" err="1">
                <a:latin typeface="Arial" pitchFamily="34" charset="0"/>
                <a:cs typeface="Arial" pitchFamily="34" charset="0"/>
              </a:rPr>
              <a:t>radionicama</a:t>
            </a:r>
            <a:r>
              <a:rPr lang="en-US" sz="2200" dirty="0">
                <a:latin typeface="Arial" pitchFamily="34" charset="0"/>
                <a:cs typeface="Arial" pitchFamily="34" charset="0"/>
              </a:rPr>
              <a:t>, </a:t>
            </a:r>
            <a:r>
              <a:rPr lang="en-US" sz="2200" dirty="0" err="1">
                <a:latin typeface="Arial" pitchFamily="34" charset="0"/>
                <a:cs typeface="Arial" pitchFamily="34" charset="0"/>
              </a:rPr>
              <a:t>projektima</a:t>
            </a:r>
            <a:r>
              <a:rPr lang="en-US" sz="2200" dirty="0">
                <a:latin typeface="Arial" pitchFamily="34" charset="0"/>
                <a:cs typeface="Arial" pitchFamily="34" charset="0"/>
              </a:rPr>
              <a:t> </a:t>
            </a:r>
            <a:r>
              <a:rPr lang="en-US" sz="2200" dirty="0" err="1">
                <a:latin typeface="Arial" pitchFamily="34" charset="0"/>
                <a:cs typeface="Arial" pitchFamily="34" charset="0"/>
              </a:rPr>
              <a:t>i</a:t>
            </a:r>
            <a:r>
              <a:rPr lang="en-US" sz="2200" dirty="0">
                <a:latin typeface="Arial" pitchFamily="34" charset="0"/>
                <a:cs typeface="Arial" pitchFamily="34" charset="0"/>
              </a:rPr>
              <a:t> </a:t>
            </a:r>
            <a:r>
              <a:rPr lang="en-US" sz="2200" dirty="0" err="1">
                <a:latin typeface="Arial" pitchFamily="34" charset="0"/>
                <a:cs typeface="Arial" pitchFamily="34" charset="0"/>
              </a:rPr>
              <a:t>izložbama</a:t>
            </a:r>
            <a:r>
              <a:rPr lang="en-US" sz="2200" dirty="0">
                <a:latin typeface="Arial" pitchFamily="34" charset="0"/>
                <a:cs typeface="Arial" pitchFamily="34" charset="0"/>
              </a:rPr>
              <a:t> </a:t>
            </a:r>
            <a:r>
              <a:rPr lang="en-US" sz="2200" dirty="0" err="1">
                <a:latin typeface="Arial" pitchFamily="34" charset="0"/>
                <a:cs typeface="Arial" pitchFamily="34" charset="0"/>
              </a:rPr>
              <a:t>gdje</a:t>
            </a:r>
            <a:r>
              <a:rPr lang="en-US" sz="2200" dirty="0">
                <a:latin typeface="Arial" pitchFamily="34" charset="0"/>
                <a:cs typeface="Arial" pitchFamily="34" charset="0"/>
              </a:rPr>
              <a:t> </a:t>
            </a:r>
            <a:r>
              <a:rPr lang="en-US" sz="2200" dirty="0" err="1">
                <a:latin typeface="Arial" pitchFamily="34" charset="0"/>
                <a:cs typeface="Arial" pitchFamily="34" charset="0"/>
              </a:rPr>
              <a:t>prezentiramo</a:t>
            </a:r>
            <a:r>
              <a:rPr lang="en-US" sz="2200" dirty="0">
                <a:latin typeface="Arial" pitchFamily="34" charset="0"/>
                <a:cs typeface="Arial" pitchFamily="34" charset="0"/>
              </a:rPr>
              <a:t> </a:t>
            </a:r>
            <a:r>
              <a:rPr lang="en-US" sz="2200" dirty="0" err="1">
                <a:latin typeface="Arial" pitchFamily="34" charset="0"/>
                <a:cs typeface="Arial" pitchFamily="34" charset="0"/>
              </a:rPr>
              <a:t>aktualne</a:t>
            </a:r>
            <a:r>
              <a:rPr lang="en-US" sz="2200" dirty="0">
                <a:latin typeface="Arial" pitchFamily="34" charset="0"/>
                <a:cs typeface="Arial" pitchFamily="34" charset="0"/>
              </a:rPr>
              <a:t> </a:t>
            </a:r>
            <a:r>
              <a:rPr lang="en-US" sz="2200" dirty="0" err="1">
                <a:latin typeface="Arial" pitchFamily="34" charset="0"/>
                <a:cs typeface="Arial" pitchFamily="34" charset="0"/>
              </a:rPr>
              <a:t>učeničke</a:t>
            </a:r>
            <a:r>
              <a:rPr lang="en-US" sz="2200" dirty="0">
                <a:latin typeface="Arial" pitchFamily="34" charset="0"/>
                <a:cs typeface="Arial" pitchFamily="34" charset="0"/>
              </a:rPr>
              <a:t> </a:t>
            </a:r>
            <a:r>
              <a:rPr lang="en-US" sz="2200" dirty="0" err="1">
                <a:latin typeface="Arial" pitchFamily="34" charset="0"/>
                <a:cs typeface="Arial" pitchFamily="34" charset="0"/>
              </a:rPr>
              <a:t>radove</a:t>
            </a:r>
            <a:r>
              <a:rPr lang="en-US" sz="2200" dirty="0">
                <a:latin typeface="Arial" pitchFamily="34" charset="0"/>
                <a:cs typeface="Arial" pitchFamily="34" charset="0"/>
              </a:rPr>
              <a:t>, </a:t>
            </a:r>
            <a:r>
              <a:rPr lang="en-US" sz="2200" dirty="0" err="1">
                <a:latin typeface="Arial" pitchFamily="34" charset="0"/>
                <a:cs typeface="Arial" pitchFamily="34" charset="0"/>
              </a:rPr>
              <a:t>te</a:t>
            </a:r>
            <a:r>
              <a:rPr lang="en-US" sz="2200" dirty="0">
                <a:latin typeface="Arial" pitchFamily="34" charset="0"/>
                <a:cs typeface="Arial" pitchFamily="34" charset="0"/>
              </a:rPr>
              <a:t> </a:t>
            </a:r>
            <a:r>
              <a:rPr lang="en-US" sz="2200" dirty="0" err="1">
                <a:latin typeface="Arial" pitchFamily="34" charset="0"/>
                <a:cs typeface="Arial" pitchFamily="34" charset="0"/>
              </a:rPr>
              <a:t>ih</a:t>
            </a:r>
            <a:r>
              <a:rPr lang="en-US" sz="2200" dirty="0">
                <a:latin typeface="Arial" pitchFamily="34" charset="0"/>
                <a:cs typeface="Arial" pitchFamily="34" charset="0"/>
              </a:rPr>
              <a:t> </a:t>
            </a:r>
            <a:r>
              <a:rPr lang="en-US" sz="2200" dirty="0" err="1">
                <a:latin typeface="Arial" pitchFamily="34" charset="0"/>
                <a:cs typeface="Arial" pitchFamily="34" charset="0"/>
              </a:rPr>
              <a:t>na</a:t>
            </a:r>
            <a:r>
              <a:rPr lang="en-US" sz="2200" dirty="0">
                <a:latin typeface="Arial" pitchFamily="34" charset="0"/>
                <a:cs typeface="Arial" pitchFamily="34" charset="0"/>
              </a:rPr>
              <a:t> </a:t>
            </a:r>
            <a:r>
              <a:rPr lang="en-US" sz="2200" dirty="0" err="1">
                <a:latin typeface="Arial" pitchFamily="34" charset="0"/>
                <a:cs typeface="Arial" pitchFamily="34" charset="0"/>
              </a:rPr>
              <a:t>taj</a:t>
            </a:r>
            <a:r>
              <a:rPr lang="en-US" sz="2200" dirty="0">
                <a:latin typeface="Arial" pitchFamily="34" charset="0"/>
                <a:cs typeface="Arial" pitchFamily="34" charset="0"/>
              </a:rPr>
              <a:t> </a:t>
            </a:r>
            <a:r>
              <a:rPr lang="en-US" sz="2200" dirty="0" err="1">
                <a:latin typeface="Arial" pitchFamily="34" charset="0"/>
                <a:cs typeface="Arial" pitchFamily="34" charset="0"/>
              </a:rPr>
              <a:t>način</a:t>
            </a:r>
            <a:r>
              <a:rPr lang="en-US" sz="2200" dirty="0">
                <a:latin typeface="Arial" pitchFamily="34" charset="0"/>
                <a:cs typeface="Arial" pitchFamily="34" charset="0"/>
              </a:rPr>
              <a:t> </a:t>
            </a:r>
            <a:r>
              <a:rPr lang="en-US" sz="2200" dirty="0" err="1">
                <a:latin typeface="Arial" pitchFamily="34" charset="0"/>
                <a:cs typeface="Arial" pitchFamily="34" charset="0"/>
              </a:rPr>
              <a:t>implementiramo</a:t>
            </a:r>
            <a:r>
              <a:rPr lang="en-US" sz="2200" dirty="0">
                <a:latin typeface="Arial" pitchFamily="34" charset="0"/>
                <a:cs typeface="Arial" pitchFamily="34" charset="0"/>
              </a:rPr>
              <a:t> u </a:t>
            </a:r>
            <a:r>
              <a:rPr lang="en-US" sz="2200" dirty="0" err="1">
                <a:latin typeface="Arial" pitchFamily="34" charset="0"/>
                <a:cs typeface="Arial" pitchFamily="34" charset="0"/>
              </a:rPr>
              <a:t>buduće</a:t>
            </a:r>
            <a:r>
              <a:rPr lang="en-US" sz="2200" dirty="0">
                <a:latin typeface="Arial" pitchFamily="34" charset="0"/>
                <a:cs typeface="Arial" pitchFamily="34" charset="0"/>
              </a:rPr>
              <a:t> </a:t>
            </a:r>
            <a:r>
              <a:rPr lang="en-US" sz="2200" dirty="0" err="1">
                <a:latin typeface="Arial" pitchFamily="34" charset="0"/>
                <a:cs typeface="Arial" pitchFamily="34" charset="0"/>
              </a:rPr>
              <a:t>umjetničko</a:t>
            </a:r>
            <a:r>
              <a:rPr lang="en-US" sz="2200" dirty="0">
                <a:latin typeface="Arial" pitchFamily="34" charset="0"/>
                <a:cs typeface="Arial" pitchFamily="34" charset="0"/>
              </a:rPr>
              <a:t> </a:t>
            </a:r>
            <a:r>
              <a:rPr lang="en-US" sz="2200" dirty="0" err="1">
                <a:latin typeface="Arial" pitchFamily="34" charset="0"/>
                <a:cs typeface="Arial" pitchFamily="34" charset="0"/>
              </a:rPr>
              <a:t>i</a:t>
            </a:r>
            <a:r>
              <a:rPr lang="en-US" sz="2200" dirty="0">
                <a:latin typeface="Arial" pitchFamily="34" charset="0"/>
                <a:cs typeface="Arial" pitchFamily="34" charset="0"/>
              </a:rPr>
              <a:t> </a:t>
            </a:r>
            <a:r>
              <a:rPr lang="en-US" sz="2200" dirty="0" err="1">
                <a:latin typeface="Arial" pitchFamily="34" charset="0"/>
                <a:cs typeface="Arial" pitchFamily="34" charset="0"/>
              </a:rPr>
              <a:t>poslovno</a:t>
            </a:r>
            <a:r>
              <a:rPr lang="en-US" sz="2200" dirty="0">
                <a:latin typeface="Arial" pitchFamily="34" charset="0"/>
                <a:cs typeface="Arial" pitchFamily="34" charset="0"/>
              </a:rPr>
              <a:t> </a:t>
            </a:r>
            <a:r>
              <a:rPr lang="en-US" sz="2200" dirty="0" err="1">
                <a:latin typeface="Arial" pitchFamily="34" charset="0"/>
                <a:cs typeface="Arial" pitchFamily="34" charset="0"/>
              </a:rPr>
              <a:t>okruženje</a:t>
            </a:r>
            <a:r>
              <a:rPr lang="en-US" sz="2200" dirty="0">
                <a:latin typeface="Arial" pitchFamily="34" charset="0"/>
                <a:cs typeface="Arial" pitchFamily="34" charset="0"/>
              </a:rPr>
              <a:t>. </a:t>
            </a:r>
            <a:endParaRPr lang="hr-HR" sz="2200" dirty="0">
              <a:latin typeface="Arial" pitchFamily="34" charset="0"/>
              <a:cs typeface="Arial" pitchFamily="34" charset="0"/>
            </a:endParaRPr>
          </a:p>
        </p:txBody>
      </p:sp>
      <p:pic>
        <p:nvPicPr>
          <p:cNvPr id="6" name="Slik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2743200"/>
            <a:ext cx="3785616" cy="37856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270" y="228600"/>
            <a:ext cx="8229600" cy="457200"/>
          </a:xfrm>
        </p:spPr>
        <p:txBody>
          <a:bodyPr>
            <a:normAutofit fontScale="90000"/>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IZLOŽBE I PROJEKTI</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a:xfrm>
            <a:off x="486508" y="2942768"/>
            <a:ext cx="8229600" cy="3869195"/>
          </a:xfrm>
        </p:spPr>
        <p:txBody>
          <a:bodyPr>
            <a:normAutofit/>
          </a:bodyPr>
          <a:lstStyle/>
          <a:p>
            <a:pPr marL="0" indent="0" algn="just">
              <a:lnSpc>
                <a:spcPct val="150000"/>
              </a:lnSpc>
              <a:buNone/>
            </a:pPr>
            <a:endParaRPr lang="hr-HR" sz="2000" dirty="0">
              <a:latin typeface="Arial" pitchFamily="34" charset="0"/>
              <a:cs typeface="Arial" pitchFamily="34" charset="0"/>
            </a:endParaRPr>
          </a:p>
          <a:p>
            <a:pPr algn="just">
              <a:lnSpc>
                <a:spcPct val="150000"/>
              </a:lnSpc>
            </a:pPr>
            <a:endParaRPr lang="hr-HR" sz="2000" dirty="0">
              <a:latin typeface="Arial" pitchFamily="34" charset="0"/>
              <a:cs typeface="Arial" pitchFamily="34" charset="0"/>
            </a:endParaRPr>
          </a:p>
        </p:txBody>
      </p:sp>
      <p:sp>
        <p:nvSpPr>
          <p:cNvPr id="7" name="TekstniOkvir 6">
            <a:extLst>
              <a:ext uri="{FF2B5EF4-FFF2-40B4-BE49-F238E27FC236}">
                <a16:creationId xmlns:a16="http://schemas.microsoft.com/office/drawing/2014/main" id="{AFF6D06D-9DA8-7033-68DD-A2EF974C722E}"/>
              </a:ext>
            </a:extLst>
          </p:cNvPr>
          <p:cNvSpPr txBox="1"/>
          <p:nvPr/>
        </p:nvSpPr>
        <p:spPr>
          <a:xfrm>
            <a:off x="679970" y="5032603"/>
            <a:ext cx="8431822" cy="1749197"/>
          </a:xfrm>
          <a:prstGeom prst="rect">
            <a:avLst/>
          </a:prstGeom>
          <a:noFill/>
        </p:spPr>
        <p:txBody>
          <a:bodyPr wrap="square" rtlCol="0">
            <a:spAutoFit/>
          </a:bodyPr>
          <a:lstStyle/>
          <a:p>
            <a:pPr>
              <a:lnSpc>
                <a:spcPct val="150000"/>
              </a:lnSpc>
              <a:buNone/>
            </a:pPr>
            <a:r>
              <a:rPr lang="en-US" sz="2000" dirty="0">
                <a:effectLst>
                  <a:outerShdw blurRad="50800" dist="38100" dir="2700000" algn="tl" rotWithShape="0">
                    <a:prstClr val="black">
                      <a:alpha val="40000"/>
                    </a:prstClr>
                  </a:outerShdw>
                </a:effectLst>
                <a:latin typeface="Arial" pitchFamily="34" charset="0"/>
                <a:cs typeface="Arial" pitchFamily="34" charset="0"/>
              </a:rPr>
              <a:t>20</a:t>
            </a:r>
            <a:r>
              <a:rPr lang="hr-HR" sz="2000" dirty="0">
                <a:effectLst>
                  <a:outerShdw blurRad="50800" dist="38100" dir="2700000" algn="tl" rotWithShape="0">
                    <a:prstClr val="black">
                      <a:alpha val="40000"/>
                    </a:prstClr>
                  </a:outerShdw>
                </a:effectLst>
                <a:latin typeface="Arial" pitchFamily="34" charset="0"/>
                <a:cs typeface="Arial" pitchFamily="34" charset="0"/>
              </a:rPr>
              <a:t>21.</a:t>
            </a:r>
          </a:p>
          <a:p>
            <a:pPr marL="285750" indent="-285750">
              <a:lnSpc>
                <a:spcPct val="150000"/>
              </a:lnSpc>
              <a:buFont typeface="Arial" panose="020B0604020202020204" pitchFamily="34" charset="0"/>
              <a:buChar char="•"/>
            </a:pPr>
            <a:r>
              <a:rPr lang="en-US" dirty="0" err="1">
                <a:latin typeface="Arial" pitchFamily="34" charset="0"/>
                <a:cs typeface="Arial" pitchFamily="34" charset="0"/>
              </a:rPr>
              <a:t>Zlatni</a:t>
            </a:r>
            <a:r>
              <a:rPr lang="en-US" dirty="0">
                <a:latin typeface="Arial" pitchFamily="34" charset="0"/>
                <a:cs typeface="Arial" pitchFamily="34" charset="0"/>
              </a:rPr>
              <a:t> </a:t>
            </a:r>
            <a:r>
              <a:rPr lang="en-US" dirty="0" err="1">
                <a:latin typeface="Arial" pitchFamily="34" charset="0"/>
                <a:cs typeface="Arial" pitchFamily="34" charset="0"/>
              </a:rPr>
              <a:t>objek</a:t>
            </a:r>
            <a:r>
              <a:rPr lang="hr-HR" dirty="0">
                <a:latin typeface="Arial" pitchFamily="34" charset="0"/>
                <a:cs typeface="Arial" pitchFamily="34" charset="0"/>
              </a:rPr>
              <a:t>ti</a:t>
            </a:r>
            <a:r>
              <a:rPr lang="en-US" dirty="0">
                <a:latin typeface="Arial" pitchFamily="34" charset="0"/>
                <a:cs typeface="Arial" pitchFamily="34" charset="0"/>
              </a:rPr>
              <a:t>v</a:t>
            </a:r>
            <a:r>
              <a:rPr lang="hr-HR" dirty="0">
                <a:latin typeface="Arial" pitchFamily="34" charset="0"/>
                <a:cs typeface="Arial" pitchFamily="34" charset="0"/>
              </a:rPr>
              <a:t> – Grand Prix (Melanie </a:t>
            </a:r>
            <a:r>
              <a:rPr lang="hr-HR" dirty="0" err="1">
                <a:latin typeface="Arial" pitchFamily="34" charset="0"/>
                <a:cs typeface="Arial" pitchFamily="34" charset="0"/>
              </a:rPr>
              <a:t>Palavra</a:t>
            </a:r>
            <a:r>
              <a:rPr lang="hr-HR" dirty="0">
                <a:latin typeface="Arial" pitchFamily="34" charset="0"/>
                <a:cs typeface="Arial" pitchFamily="34" charset="0"/>
              </a:rPr>
              <a:t>)</a:t>
            </a:r>
          </a:p>
          <a:p>
            <a:pPr marL="285750" indent="-285750" algn="just">
              <a:lnSpc>
                <a:spcPct val="150000"/>
              </a:lnSpc>
              <a:buFont typeface="Arial" panose="020B0604020202020204" pitchFamily="34" charset="0"/>
              <a:buChar char="•"/>
            </a:pPr>
            <a:r>
              <a:rPr lang="hr-HR" dirty="0">
                <a:latin typeface="Arial" pitchFamily="34" charset="0"/>
                <a:cs typeface="Arial" pitchFamily="34" charset="0"/>
              </a:rPr>
              <a:t>Zagreb design </a:t>
            </a:r>
            <a:r>
              <a:rPr lang="hr-HR" dirty="0" err="1">
                <a:latin typeface="Arial" pitchFamily="34" charset="0"/>
                <a:cs typeface="Arial" pitchFamily="34" charset="0"/>
              </a:rPr>
              <a:t>week</a:t>
            </a:r>
            <a:r>
              <a:rPr lang="hr-HR" dirty="0">
                <a:latin typeface="Arial" pitchFamily="34" charset="0"/>
                <a:cs typeface="Arial" pitchFamily="34" charset="0"/>
              </a:rPr>
              <a:t>-</a:t>
            </a:r>
            <a:r>
              <a:rPr lang="en-US" dirty="0">
                <a:latin typeface="Arial" pitchFamily="34" charset="0"/>
                <a:cs typeface="Arial" pitchFamily="34" charset="0"/>
              </a:rPr>
              <a:t> </a:t>
            </a:r>
            <a:r>
              <a:rPr lang="en-US" dirty="0" err="1">
                <a:latin typeface="Arial" pitchFamily="34" charset="0"/>
                <a:cs typeface="Arial" pitchFamily="34" charset="0"/>
              </a:rPr>
              <a:t>Izložba</a:t>
            </a:r>
            <a:r>
              <a:rPr lang="en-US" dirty="0">
                <a:latin typeface="Arial" pitchFamily="34" charset="0"/>
                <a:cs typeface="Arial" pitchFamily="34" charset="0"/>
              </a:rPr>
              <a:t> </a:t>
            </a:r>
            <a:r>
              <a:rPr lang="en-US" dirty="0" err="1">
                <a:latin typeface="Arial" pitchFamily="34" charset="0"/>
                <a:cs typeface="Arial" pitchFamily="34" charset="0"/>
              </a:rPr>
              <a:t>fotografija</a:t>
            </a:r>
            <a:r>
              <a:rPr lang="hr-HR" dirty="0">
                <a:latin typeface="Arial" pitchFamily="34" charset="0"/>
                <a:cs typeface="Arial" pitchFamily="34" charset="0"/>
              </a:rPr>
              <a:t>, Tehnički muzej Nikola Tesla /Hala V</a:t>
            </a:r>
          </a:p>
          <a:p>
            <a:pPr marL="285750" indent="-285750" algn="just">
              <a:lnSpc>
                <a:spcPct val="150000"/>
              </a:lnSpc>
              <a:buFont typeface="Arial" panose="020B0604020202020204" pitchFamily="34" charset="0"/>
              <a:buChar char="•"/>
            </a:pPr>
            <a:r>
              <a:rPr lang="hr-HR" dirty="0">
                <a:latin typeface="Arial" pitchFamily="34" charset="0"/>
                <a:cs typeface="Arial" pitchFamily="34" charset="0"/>
              </a:rPr>
              <a:t> </a:t>
            </a:r>
            <a:r>
              <a:rPr lang="en-US" dirty="0" err="1">
                <a:latin typeface="Arial" pitchFamily="34" charset="0"/>
                <a:cs typeface="Arial" pitchFamily="34" charset="0"/>
              </a:rPr>
              <a:t>Ambienta</a:t>
            </a:r>
            <a:r>
              <a:rPr lang="hr-HR" dirty="0">
                <a:latin typeface="Arial" pitchFamily="34" charset="0"/>
                <a:cs typeface="Arial" pitchFamily="34" charset="0"/>
              </a:rPr>
              <a:t> - </a:t>
            </a:r>
            <a:r>
              <a:rPr lang="en-US" dirty="0" err="1">
                <a:latin typeface="Arial" pitchFamily="34" charset="0"/>
                <a:cs typeface="Arial" pitchFamily="34" charset="0"/>
              </a:rPr>
              <a:t>Izložba</a:t>
            </a:r>
            <a:r>
              <a:rPr lang="en-US" dirty="0">
                <a:latin typeface="Arial" pitchFamily="34" charset="0"/>
                <a:cs typeface="Arial" pitchFamily="34" charset="0"/>
              </a:rPr>
              <a:t> </a:t>
            </a:r>
            <a:r>
              <a:rPr lang="hr-HR" dirty="0">
                <a:latin typeface="Arial" pitchFamily="34" charset="0"/>
                <a:cs typeface="Arial" pitchFamily="34" charset="0"/>
              </a:rPr>
              <a:t>fotografija</a:t>
            </a:r>
            <a:r>
              <a:rPr lang="en-US" dirty="0">
                <a:latin typeface="Arial" pitchFamily="34" charset="0"/>
                <a:cs typeface="Arial" pitchFamily="34" charset="0"/>
              </a:rPr>
              <a:t>, </a:t>
            </a:r>
            <a:r>
              <a:rPr lang="en-US" dirty="0" err="1">
                <a:latin typeface="Arial" pitchFamily="34" charset="0"/>
                <a:cs typeface="Arial" pitchFamily="34" charset="0"/>
              </a:rPr>
              <a:t>Zagrebački</a:t>
            </a:r>
            <a:r>
              <a:rPr lang="en-US" dirty="0">
                <a:latin typeface="Arial" pitchFamily="34" charset="0"/>
                <a:cs typeface="Arial" pitchFamily="34" charset="0"/>
              </a:rPr>
              <a:t> </a:t>
            </a:r>
            <a:r>
              <a:rPr lang="en-US" dirty="0" err="1">
                <a:latin typeface="Arial" pitchFamily="34" charset="0"/>
                <a:cs typeface="Arial" pitchFamily="34" charset="0"/>
              </a:rPr>
              <a:t>Velesajam</a:t>
            </a:r>
            <a:r>
              <a:rPr lang="en-US" dirty="0">
                <a:latin typeface="Arial" pitchFamily="34" charset="0"/>
                <a:cs typeface="Arial" pitchFamily="34" charset="0"/>
              </a:rPr>
              <a:t>, Zagreb </a:t>
            </a:r>
            <a:endParaRPr lang="hr-HR" dirty="0">
              <a:latin typeface="Arial" pitchFamily="34" charset="0"/>
              <a:cs typeface="Arial" pitchFamily="34" charset="0"/>
            </a:endParaRPr>
          </a:p>
        </p:txBody>
      </p:sp>
      <p:sp>
        <p:nvSpPr>
          <p:cNvPr id="4" name="TekstniOkvir 3">
            <a:extLst>
              <a:ext uri="{FF2B5EF4-FFF2-40B4-BE49-F238E27FC236}">
                <a16:creationId xmlns:a16="http://schemas.microsoft.com/office/drawing/2014/main" id="{199A94EE-7E18-C0F1-4559-BABEDA49B770}"/>
              </a:ext>
            </a:extLst>
          </p:cNvPr>
          <p:cNvSpPr txBox="1"/>
          <p:nvPr/>
        </p:nvSpPr>
        <p:spPr>
          <a:xfrm>
            <a:off x="679970" y="2942768"/>
            <a:ext cx="8311630" cy="2092881"/>
          </a:xfrm>
          <a:prstGeom prst="rect">
            <a:avLst/>
          </a:prstGeom>
          <a:noFill/>
        </p:spPr>
        <p:txBody>
          <a:bodyPr wrap="square" rtlCol="0">
            <a:spAutoFit/>
          </a:bodyPr>
          <a:lstStyle/>
          <a:p>
            <a:r>
              <a:rPr lang="hr-HR" b="1" dirty="0">
                <a:latin typeface="Arial" pitchFamily="34" charset="0"/>
                <a:cs typeface="Arial" pitchFamily="34" charset="0"/>
              </a:rPr>
              <a:t>2025</a:t>
            </a:r>
            <a:r>
              <a:rPr lang="hr-HR" dirty="0">
                <a:latin typeface="Arial" pitchFamily="34" charset="0"/>
                <a:cs typeface="Arial" pitchFamily="34" charset="0"/>
              </a:rPr>
              <a:t>. Zlatni objektiv – 1. nagrada (Uma </a:t>
            </a:r>
            <a:r>
              <a:rPr lang="hr-HR" dirty="0" err="1">
                <a:latin typeface="Arial" pitchFamily="34" charset="0"/>
                <a:cs typeface="Arial" pitchFamily="34" charset="0"/>
              </a:rPr>
              <a:t>Ceronja</a:t>
            </a:r>
            <a:r>
              <a:rPr lang="hr-HR" dirty="0">
                <a:latin typeface="Arial" pitchFamily="34" charset="0"/>
                <a:cs typeface="Arial" pitchFamily="34" charset="0"/>
              </a:rPr>
              <a:t>)</a:t>
            </a:r>
          </a:p>
          <a:p>
            <a:r>
              <a:rPr lang="hr-HR" dirty="0">
                <a:latin typeface="Arial" pitchFamily="34" charset="0"/>
                <a:cs typeface="Arial" pitchFamily="34" charset="0"/>
              </a:rPr>
              <a:t>          </a:t>
            </a:r>
            <a:r>
              <a:rPr lang="hr-HR" dirty="0" err="1">
                <a:latin typeface="Arial" pitchFamily="34" charset="0"/>
                <a:cs typeface="Arial" pitchFamily="34" charset="0"/>
              </a:rPr>
              <a:t>Taktilografija</a:t>
            </a:r>
            <a:r>
              <a:rPr lang="hr-HR" dirty="0">
                <a:latin typeface="Arial" pitchFamily="34" charset="0"/>
                <a:cs typeface="Arial" pitchFamily="34" charset="0"/>
              </a:rPr>
              <a:t> – Izložba učenika 3. razreda Foto odjela – Tiflološki muzej</a:t>
            </a:r>
          </a:p>
          <a:p>
            <a:endParaRPr lang="hr-HR" sz="1400" dirty="0">
              <a:latin typeface="Arial" pitchFamily="34" charset="0"/>
              <a:cs typeface="Arial" pitchFamily="34" charset="0"/>
            </a:endParaRPr>
          </a:p>
          <a:p>
            <a:pPr marL="342900" indent="-342900">
              <a:buAutoNum type="arabicPeriod" startAt="2024"/>
            </a:pPr>
            <a:r>
              <a:rPr lang="hr-HR" dirty="0">
                <a:latin typeface="Arial" pitchFamily="34" charset="0"/>
                <a:cs typeface="Arial" pitchFamily="34" charset="0"/>
              </a:rPr>
              <a:t> Zlatni objektiv – pohvala Karla </a:t>
            </a:r>
            <a:r>
              <a:rPr lang="hr-HR" dirty="0" err="1">
                <a:latin typeface="Arial" pitchFamily="34" charset="0"/>
                <a:cs typeface="Arial" pitchFamily="34" charset="0"/>
              </a:rPr>
              <a:t>Kurpez</a:t>
            </a:r>
            <a:endParaRPr lang="hr-HR" dirty="0">
              <a:latin typeface="Arial" pitchFamily="34" charset="0"/>
              <a:cs typeface="Arial" pitchFamily="34" charset="0"/>
            </a:endParaRPr>
          </a:p>
          <a:p>
            <a:endParaRPr lang="hr-HR" sz="1100" dirty="0">
              <a:latin typeface="Arial" pitchFamily="34" charset="0"/>
              <a:cs typeface="Arial" pitchFamily="34" charset="0"/>
            </a:endParaRPr>
          </a:p>
          <a:p>
            <a:r>
              <a:rPr lang="hr-HR" dirty="0">
                <a:latin typeface="Arial" pitchFamily="34" charset="0"/>
                <a:cs typeface="Arial" pitchFamily="34" charset="0"/>
              </a:rPr>
              <a:t>          „Održivi razvoj kroz pogled mladih” – Izložbeni salon Izidor Kršnjavi</a:t>
            </a:r>
          </a:p>
          <a:p>
            <a:r>
              <a:rPr lang="hr-HR" sz="1400" dirty="0">
                <a:latin typeface="Arial" pitchFamily="34" charset="0"/>
                <a:cs typeface="Arial" pitchFamily="34" charset="0"/>
              </a:rPr>
              <a:t>      </a:t>
            </a:r>
          </a:p>
          <a:p>
            <a:r>
              <a:rPr lang="hr-HR" dirty="0">
                <a:latin typeface="Arial" pitchFamily="34" charset="0"/>
                <a:cs typeface="Arial" pitchFamily="34" charset="0"/>
              </a:rPr>
              <a:t>           Izložba Foto odjela – Foto klub  Zagreb</a:t>
            </a:r>
          </a:p>
        </p:txBody>
      </p:sp>
      <p:sp>
        <p:nvSpPr>
          <p:cNvPr id="6" name="TekstniOkvir 5">
            <a:extLst>
              <a:ext uri="{FF2B5EF4-FFF2-40B4-BE49-F238E27FC236}">
                <a16:creationId xmlns:a16="http://schemas.microsoft.com/office/drawing/2014/main" id="{43EA88F3-ADEE-E366-CF55-1A9671169181}"/>
              </a:ext>
            </a:extLst>
          </p:cNvPr>
          <p:cNvSpPr txBox="1"/>
          <p:nvPr/>
        </p:nvSpPr>
        <p:spPr>
          <a:xfrm>
            <a:off x="679970" y="990600"/>
            <a:ext cx="8159230" cy="1754326"/>
          </a:xfrm>
          <a:prstGeom prst="rect">
            <a:avLst/>
          </a:prstGeom>
          <a:noFill/>
        </p:spPr>
        <p:txBody>
          <a:bodyPr wrap="square" rtlCol="0">
            <a:spAutoFit/>
          </a:bodyPr>
          <a:lstStyle/>
          <a:p>
            <a:r>
              <a:rPr lang="hr-HR" b="1" dirty="0">
                <a:latin typeface="Arial" pitchFamily="34" charset="0"/>
                <a:cs typeface="Arial" pitchFamily="34" charset="0"/>
              </a:rPr>
              <a:t>2026</a:t>
            </a:r>
            <a:r>
              <a:rPr lang="hr-HR" dirty="0">
                <a:latin typeface="Arial" pitchFamily="34" charset="0"/>
                <a:cs typeface="Arial" pitchFamily="34" charset="0"/>
              </a:rPr>
              <a:t>. Zlatni objektiv – Grand Prix – (Emma </a:t>
            </a:r>
            <a:r>
              <a:rPr lang="hr-HR" dirty="0" err="1">
                <a:latin typeface="Arial" pitchFamily="34" charset="0"/>
                <a:cs typeface="Arial" pitchFamily="34" charset="0"/>
              </a:rPr>
              <a:t>Šorša</a:t>
            </a:r>
            <a:r>
              <a:rPr lang="hr-HR" dirty="0">
                <a:latin typeface="Arial" pitchFamily="34" charset="0"/>
                <a:cs typeface="Arial" pitchFamily="34" charset="0"/>
              </a:rPr>
              <a:t>)</a:t>
            </a:r>
          </a:p>
          <a:p>
            <a:r>
              <a:rPr lang="hr-HR" dirty="0">
                <a:latin typeface="Arial" pitchFamily="34" charset="0"/>
                <a:cs typeface="Arial" pitchFamily="34" charset="0"/>
              </a:rPr>
              <a:t>                                    1. nagrada  - (Dita Sarač)</a:t>
            </a:r>
          </a:p>
          <a:p>
            <a:endParaRPr lang="hr-HR" dirty="0">
              <a:latin typeface="Arial" pitchFamily="34" charset="0"/>
              <a:cs typeface="Arial" pitchFamily="34" charset="0"/>
            </a:endParaRPr>
          </a:p>
          <a:p>
            <a:r>
              <a:rPr lang="hr-HR" dirty="0">
                <a:latin typeface="Arial" pitchFamily="34" charset="0"/>
                <a:cs typeface="Arial" pitchFamily="34" charset="0"/>
              </a:rPr>
              <a:t>           Canon Young </a:t>
            </a:r>
            <a:r>
              <a:rPr lang="hr-HR" dirty="0" err="1">
                <a:latin typeface="Arial" pitchFamily="34" charset="0"/>
                <a:cs typeface="Arial" pitchFamily="34" charset="0"/>
              </a:rPr>
              <a:t>People</a:t>
            </a:r>
            <a:r>
              <a:rPr lang="hr-HR" dirty="0">
                <a:latin typeface="Arial" pitchFamily="34" charset="0"/>
                <a:cs typeface="Arial" pitchFamily="34" charset="0"/>
              </a:rPr>
              <a:t> </a:t>
            </a:r>
            <a:r>
              <a:rPr lang="hr-HR" dirty="0" err="1">
                <a:latin typeface="Arial" pitchFamily="34" charset="0"/>
                <a:cs typeface="Arial" pitchFamily="34" charset="0"/>
              </a:rPr>
              <a:t>Programme</a:t>
            </a:r>
            <a:r>
              <a:rPr lang="hr-HR" dirty="0">
                <a:latin typeface="Arial" pitchFamily="34" charset="0"/>
                <a:cs typeface="Arial" pitchFamily="34" charset="0"/>
              </a:rPr>
              <a:t> </a:t>
            </a:r>
          </a:p>
          <a:p>
            <a:r>
              <a:rPr lang="hr-HR" dirty="0">
                <a:latin typeface="Arial" pitchFamily="34" charset="0"/>
                <a:cs typeface="Arial" pitchFamily="34" charset="0"/>
              </a:rPr>
              <a:t>            Izložba „Održivi razvoj kroz pogled mladih”</a:t>
            </a:r>
          </a:p>
          <a:p>
            <a:endParaRPr lang="hr-HR" dirty="0">
              <a:latin typeface="Arial" pitchFamily="34" charset="0"/>
              <a:cs typeface="Arial" pitchFamily="34" charset="0"/>
            </a:endParaRPr>
          </a:p>
        </p:txBody>
      </p:sp>
    </p:spTree>
    <p:extLst>
      <p:ext uri="{BB962C8B-B14F-4D97-AF65-F5344CB8AC3E}">
        <p14:creationId xmlns:p14="http://schemas.microsoft.com/office/powerpoint/2010/main" val="3499319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a:extLst>
              <a:ext uri="{FF2B5EF4-FFF2-40B4-BE49-F238E27FC236}">
                <a16:creationId xmlns:a16="http://schemas.microsoft.com/office/drawing/2014/main" id="{BB7B5771-C657-335D-CBC1-E1ECB4D9CC8D}"/>
              </a:ext>
            </a:extLst>
          </p:cNvPr>
          <p:cNvSpPr txBox="1"/>
          <p:nvPr/>
        </p:nvSpPr>
        <p:spPr>
          <a:xfrm>
            <a:off x="228600" y="228600"/>
            <a:ext cx="8610600" cy="7017306"/>
          </a:xfrm>
          <a:prstGeom prst="rect">
            <a:avLst/>
          </a:prstGeom>
          <a:noFill/>
        </p:spPr>
        <p:txBody>
          <a:bodyPr wrap="square" rtlCol="0">
            <a:spAutoFit/>
          </a:bodyPr>
          <a:lstStyle/>
          <a:p>
            <a:pPr>
              <a:lnSpc>
                <a:spcPct val="150000"/>
              </a:lnSpc>
              <a:buNone/>
            </a:pPr>
            <a:r>
              <a:rPr lang="en-US" sz="2000" dirty="0">
                <a:effectLst>
                  <a:outerShdw blurRad="50800" dist="38100" dir="2700000" algn="tl" rotWithShape="0">
                    <a:prstClr val="black">
                      <a:alpha val="40000"/>
                    </a:prstClr>
                  </a:outerShdw>
                </a:effectLst>
                <a:latin typeface="Arial" pitchFamily="34" charset="0"/>
                <a:cs typeface="Arial" pitchFamily="34" charset="0"/>
              </a:rPr>
              <a:t>20</a:t>
            </a:r>
            <a:r>
              <a:rPr lang="hr-HR" sz="2000" dirty="0">
                <a:effectLst>
                  <a:outerShdw blurRad="50800" dist="38100" dir="2700000" algn="tl" rotWithShape="0">
                    <a:prstClr val="black">
                      <a:alpha val="40000"/>
                    </a:prstClr>
                  </a:outerShdw>
                </a:effectLst>
                <a:latin typeface="Arial" pitchFamily="34" charset="0"/>
                <a:cs typeface="Arial" pitchFamily="34" charset="0"/>
              </a:rPr>
              <a:t>23</a:t>
            </a:r>
            <a:r>
              <a:rPr lang="hr-HR" sz="2400" dirty="0">
                <a:effectLst>
                  <a:outerShdw blurRad="50800" dist="38100" dir="2700000" algn="tl" rotWithShape="0">
                    <a:prstClr val="black">
                      <a:alpha val="40000"/>
                    </a:prstClr>
                  </a:outerShdw>
                </a:effectLst>
                <a:latin typeface="Arial" pitchFamily="34" charset="0"/>
                <a:cs typeface="Arial" pitchFamily="34" charset="0"/>
              </a:rPr>
              <a:t>.</a:t>
            </a:r>
          </a:p>
          <a:p>
            <a:pPr marL="285750" indent="-285750">
              <a:lnSpc>
                <a:spcPct val="150000"/>
              </a:lnSpc>
              <a:buFont typeface="Arial" panose="020B0604020202020204" pitchFamily="34" charset="0"/>
              <a:buChar char="•"/>
            </a:pPr>
            <a:r>
              <a:rPr lang="en-US" dirty="0">
                <a:latin typeface="Arial" pitchFamily="34" charset="0"/>
                <a:cs typeface="Arial" pitchFamily="34" charset="0"/>
              </a:rPr>
              <a:t>Zlatni </a:t>
            </a:r>
            <a:r>
              <a:rPr lang="en-US" dirty="0" err="1">
                <a:latin typeface="Arial" pitchFamily="34" charset="0"/>
                <a:cs typeface="Arial" pitchFamily="34" charset="0"/>
              </a:rPr>
              <a:t>objek</a:t>
            </a:r>
            <a:r>
              <a:rPr lang="hr-HR" dirty="0">
                <a:latin typeface="Arial" pitchFamily="34" charset="0"/>
                <a:cs typeface="Arial" pitchFamily="34" charset="0"/>
              </a:rPr>
              <a:t>ti</a:t>
            </a:r>
            <a:r>
              <a:rPr lang="en-US" dirty="0">
                <a:latin typeface="Arial" pitchFamily="34" charset="0"/>
                <a:cs typeface="Arial" pitchFamily="34" charset="0"/>
              </a:rPr>
              <a:t>v</a:t>
            </a:r>
            <a:r>
              <a:rPr lang="hr-HR" dirty="0">
                <a:latin typeface="Arial" pitchFamily="34" charset="0"/>
                <a:cs typeface="Arial" pitchFamily="34" charset="0"/>
              </a:rPr>
              <a:t> - 2. nagrada (</a:t>
            </a:r>
            <a:r>
              <a:rPr lang="hr-HR" dirty="0" err="1">
                <a:latin typeface="Arial" pitchFamily="34" charset="0"/>
                <a:cs typeface="Arial" pitchFamily="34" charset="0"/>
              </a:rPr>
              <a:t>Marita</a:t>
            </a:r>
            <a:r>
              <a:rPr lang="hr-HR" dirty="0">
                <a:latin typeface="Arial" pitchFamily="34" charset="0"/>
                <a:cs typeface="Arial" pitchFamily="34" charset="0"/>
              </a:rPr>
              <a:t> </a:t>
            </a:r>
            <a:r>
              <a:rPr lang="hr-HR" dirty="0" err="1">
                <a:latin typeface="Arial" pitchFamily="34" charset="0"/>
                <a:cs typeface="Arial" pitchFamily="34" charset="0"/>
              </a:rPr>
              <a:t>Klonkay</a:t>
            </a:r>
            <a:r>
              <a:rPr lang="hr-HR" dirty="0">
                <a:latin typeface="Arial" pitchFamily="34" charset="0"/>
                <a:cs typeface="Arial" pitchFamily="34" charset="0"/>
              </a:rPr>
              <a:t>); 3. nagrada (Leonarda Prpić)</a:t>
            </a:r>
          </a:p>
          <a:p>
            <a:pPr>
              <a:lnSpc>
                <a:spcPct val="150000"/>
              </a:lnSpc>
            </a:pPr>
            <a:r>
              <a:rPr lang="hr-HR" dirty="0">
                <a:latin typeface="Arial" pitchFamily="34" charset="0"/>
                <a:cs typeface="Arial" pitchFamily="34" charset="0"/>
              </a:rPr>
              <a:t>                            - pohvale: Lana </a:t>
            </a:r>
            <a:r>
              <a:rPr lang="hr-HR" dirty="0" err="1">
                <a:latin typeface="Arial" pitchFamily="34" charset="0"/>
                <a:cs typeface="Arial" pitchFamily="34" charset="0"/>
              </a:rPr>
              <a:t>Anđelopolj</a:t>
            </a:r>
            <a:r>
              <a:rPr lang="hr-HR" dirty="0">
                <a:latin typeface="Arial" pitchFamily="34" charset="0"/>
                <a:cs typeface="Arial" pitchFamily="34" charset="0"/>
              </a:rPr>
              <a:t>, Niki Nobilo</a:t>
            </a:r>
          </a:p>
          <a:p>
            <a:pPr>
              <a:lnSpc>
                <a:spcPct val="150000"/>
              </a:lnSpc>
              <a:buNone/>
            </a:pPr>
            <a:r>
              <a:rPr lang="en-US" sz="2000" dirty="0">
                <a:effectLst>
                  <a:outerShdw blurRad="50800" dist="38100" dir="2700000" algn="tl" rotWithShape="0">
                    <a:prstClr val="black">
                      <a:alpha val="40000"/>
                    </a:prstClr>
                  </a:outerShdw>
                </a:effectLst>
                <a:latin typeface="Arial" pitchFamily="34" charset="0"/>
                <a:cs typeface="Arial" pitchFamily="34" charset="0"/>
              </a:rPr>
              <a:t>20</a:t>
            </a:r>
            <a:r>
              <a:rPr lang="hr-HR" sz="2000" dirty="0">
                <a:effectLst>
                  <a:outerShdw blurRad="50800" dist="38100" dir="2700000" algn="tl" rotWithShape="0">
                    <a:prstClr val="black">
                      <a:alpha val="40000"/>
                    </a:prstClr>
                  </a:outerShdw>
                </a:effectLst>
                <a:latin typeface="Arial" pitchFamily="34" charset="0"/>
                <a:cs typeface="Arial" pitchFamily="34" charset="0"/>
              </a:rPr>
              <a:t>22</a:t>
            </a:r>
            <a:r>
              <a:rPr lang="hr-HR" sz="2800" dirty="0">
                <a:effectLst>
                  <a:outerShdw blurRad="50800" dist="38100" dir="2700000" algn="tl" rotWithShape="0">
                    <a:prstClr val="black">
                      <a:alpha val="40000"/>
                    </a:prstClr>
                  </a:outerShdw>
                </a:effectLst>
                <a:latin typeface="Arial" pitchFamily="34" charset="0"/>
                <a:cs typeface="Arial" pitchFamily="34" charset="0"/>
              </a:rPr>
              <a:t>.</a:t>
            </a:r>
          </a:p>
          <a:p>
            <a:pPr marL="285750" indent="-285750">
              <a:lnSpc>
                <a:spcPct val="150000"/>
              </a:lnSpc>
              <a:buFont typeface="Arial" panose="020B0604020202020204" pitchFamily="34" charset="0"/>
              <a:buChar char="•"/>
            </a:pPr>
            <a:r>
              <a:rPr lang="en-US" dirty="0">
                <a:latin typeface="Arial" pitchFamily="34" charset="0"/>
                <a:cs typeface="Arial" pitchFamily="34" charset="0"/>
              </a:rPr>
              <a:t>Zlatni </a:t>
            </a:r>
            <a:r>
              <a:rPr lang="en-US" dirty="0" err="1">
                <a:latin typeface="Arial" pitchFamily="34" charset="0"/>
                <a:cs typeface="Arial" pitchFamily="34" charset="0"/>
              </a:rPr>
              <a:t>objek</a:t>
            </a:r>
            <a:r>
              <a:rPr lang="hr-HR" dirty="0">
                <a:latin typeface="Arial" pitchFamily="34" charset="0"/>
                <a:cs typeface="Arial" pitchFamily="34" charset="0"/>
              </a:rPr>
              <a:t>ti</a:t>
            </a:r>
            <a:r>
              <a:rPr lang="en-US" dirty="0">
                <a:latin typeface="Arial" pitchFamily="34" charset="0"/>
                <a:cs typeface="Arial" pitchFamily="34" charset="0"/>
              </a:rPr>
              <a:t>v</a:t>
            </a:r>
            <a:r>
              <a:rPr lang="hr-HR" dirty="0">
                <a:latin typeface="Arial" pitchFamily="34" charset="0"/>
                <a:cs typeface="Arial" pitchFamily="34" charset="0"/>
              </a:rPr>
              <a:t> – Grand Prix – Noa Lončarić</a:t>
            </a:r>
          </a:p>
          <a:p>
            <a:pPr marL="285750" indent="-285750">
              <a:lnSpc>
                <a:spcPct val="150000"/>
              </a:lnSpc>
              <a:buFont typeface="Arial" panose="020B0604020202020204" pitchFamily="34" charset="0"/>
              <a:buChar char="•"/>
            </a:pPr>
            <a:r>
              <a:rPr lang="hr-HR" dirty="0">
                <a:latin typeface="Arial" pitchFamily="34" charset="0"/>
                <a:cs typeface="Arial" pitchFamily="34" charset="0"/>
              </a:rPr>
              <a:t>Festival Grafoskopa – Izložba fotografija, Medika, Zagreb</a:t>
            </a:r>
          </a:p>
          <a:p>
            <a:pPr marL="285750" indent="-285750" algn="just">
              <a:lnSpc>
                <a:spcPct val="150000"/>
              </a:lnSpc>
              <a:buFont typeface="Arial" panose="020B0604020202020204" pitchFamily="34" charset="0"/>
              <a:buChar char="•"/>
            </a:pPr>
            <a:r>
              <a:rPr lang="hr-HR" dirty="0">
                <a:latin typeface="Arial" pitchFamily="34" charset="0"/>
                <a:cs typeface="Arial" pitchFamily="34" charset="0"/>
              </a:rPr>
              <a:t>Zagreb design </a:t>
            </a:r>
            <a:r>
              <a:rPr lang="hr-HR" dirty="0" err="1">
                <a:latin typeface="Arial" pitchFamily="34" charset="0"/>
                <a:cs typeface="Arial" pitchFamily="34" charset="0"/>
              </a:rPr>
              <a:t>week</a:t>
            </a:r>
            <a:r>
              <a:rPr lang="hr-HR" dirty="0">
                <a:latin typeface="Arial" pitchFamily="34" charset="0"/>
                <a:cs typeface="Arial" pitchFamily="34" charset="0"/>
              </a:rPr>
              <a:t> -</a:t>
            </a:r>
            <a:r>
              <a:rPr lang="en-US" dirty="0">
                <a:latin typeface="Arial" pitchFamily="34" charset="0"/>
                <a:cs typeface="Arial" pitchFamily="34" charset="0"/>
              </a:rPr>
              <a:t> </a:t>
            </a:r>
            <a:r>
              <a:rPr lang="en-US" dirty="0" err="1">
                <a:latin typeface="Arial" pitchFamily="34" charset="0"/>
                <a:cs typeface="Arial" pitchFamily="34" charset="0"/>
              </a:rPr>
              <a:t>Izložba</a:t>
            </a:r>
            <a:r>
              <a:rPr lang="en-US" dirty="0">
                <a:latin typeface="Arial" pitchFamily="34" charset="0"/>
                <a:cs typeface="Arial" pitchFamily="34" charset="0"/>
              </a:rPr>
              <a:t> </a:t>
            </a:r>
            <a:r>
              <a:rPr lang="en-US" dirty="0" err="1">
                <a:latin typeface="Arial" pitchFamily="34" charset="0"/>
                <a:cs typeface="Arial" pitchFamily="34" charset="0"/>
              </a:rPr>
              <a:t>fotografija</a:t>
            </a:r>
            <a:r>
              <a:rPr lang="hr-HR" dirty="0">
                <a:latin typeface="Arial" pitchFamily="34" charset="0"/>
                <a:cs typeface="Arial" pitchFamily="34" charset="0"/>
              </a:rPr>
              <a:t>, ALU, Zagreb</a:t>
            </a:r>
          </a:p>
          <a:p>
            <a:pPr marL="285750" indent="-285750" algn="just">
              <a:lnSpc>
                <a:spcPct val="150000"/>
              </a:lnSpc>
              <a:buFont typeface="Arial" panose="020B0604020202020204" pitchFamily="34" charset="0"/>
              <a:buChar char="•"/>
            </a:pPr>
            <a:r>
              <a:rPr lang="en-US" dirty="0" err="1">
                <a:latin typeface="Arial" pitchFamily="34" charset="0"/>
                <a:cs typeface="Arial" pitchFamily="34" charset="0"/>
              </a:rPr>
              <a:t>Ambienta</a:t>
            </a:r>
            <a:r>
              <a:rPr lang="hr-HR" dirty="0">
                <a:latin typeface="Arial" pitchFamily="34" charset="0"/>
                <a:cs typeface="Arial" pitchFamily="34" charset="0"/>
              </a:rPr>
              <a:t> - </a:t>
            </a:r>
            <a:r>
              <a:rPr lang="en-US" dirty="0" err="1">
                <a:latin typeface="Arial" pitchFamily="34" charset="0"/>
                <a:cs typeface="Arial" pitchFamily="34" charset="0"/>
              </a:rPr>
              <a:t>Izložba</a:t>
            </a:r>
            <a:r>
              <a:rPr lang="en-US" dirty="0">
                <a:latin typeface="Arial" pitchFamily="34" charset="0"/>
                <a:cs typeface="Arial" pitchFamily="34" charset="0"/>
              </a:rPr>
              <a:t> </a:t>
            </a:r>
            <a:r>
              <a:rPr lang="hr-HR" dirty="0">
                <a:latin typeface="Arial" pitchFamily="34" charset="0"/>
                <a:cs typeface="Arial" pitchFamily="34" charset="0"/>
              </a:rPr>
              <a:t>fotografija</a:t>
            </a:r>
            <a:r>
              <a:rPr lang="en-US" dirty="0">
                <a:latin typeface="Arial" pitchFamily="34" charset="0"/>
                <a:cs typeface="Arial" pitchFamily="34" charset="0"/>
              </a:rPr>
              <a:t>, </a:t>
            </a:r>
            <a:r>
              <a:rPr lang="en-US" dirty="0" err="1">
                <a:latin typeface="Arial" pitchFamily="34" charset="0"/>
                <a:cs typeface="Arial" pitchFamily="34" charset="0"/>
              </a:rPr>
              <a:t>Zagrebački</a:t>
            </a:r>
            <a:r>
              <a:rPr lang="en-US" dirty="0">
                <a:latin typeface="Arial" pitchFamily="34" charset="0"/>
                <a:cs typeface="Arial" pitchFamily="34" charset="0"/>
              </a:rPr>
              <a:t> </a:t>
            </a:r>
            <a:r>
              <a:rPr lang="en-US" dirty="0" err="1">
                <a:latin typeface="Arial" pitchFamily="34" charset="0"/>
                <a:cs typeface="Arial" pitchFamily="34" charset="0"/>
              </a:rPr>
              <a:t>Velesajam</a:t>
            </a:r>
            <a:r>
              <a:rPr lang="en-US" dirty="0">
                <a:latin typeface="Arial" pitchFamily="34" charset="0"/>
                <a:cs typeface="Arial" pitchFamily="34" charset="0"/>
              </a:rPr>
              <a:t>, Zagreb </a:t>
            </a:r>
            <a:endParaRPr lang="hr-HR" dirty="0">
              <a:latin typeface="Arial" pitchFamily="34" charset="0"/>
              <a:cs typeface="Arial" pitchFamily="34" charset="0"/>
            </a:endParaRPr>
          </a:p>
          <a:p>
            <a:pPr marL="285750" indent="-285750" algn="just">
              <a:lnSpc>
                <a:spcPct val="150000"/>
              </a:lnSpc>
              <a:buFont typeface="Arial" panose="020B0604020202020204" pitchFamily="34" charset="0"/>
              <a:buChar char="•"/>
            </a:pPr>
            <a:endParaRPr lang="hr-HR" dirty="0">
              <a:latin typeface="Arial" pitchFamily="34" charset="0"/>
              <a:cs typeface="Arial" pitchFamily="34" charset="0"/>
            </a:endParaRPr>
          </a:p>
          <a:p>
            <a:pPr>
              <a:lnSpc>
                <a:spcPct val="150000"/>
              </a:lnSpc>
              <a:buNone/>
            </a:pPr>
            <a:r>
              <a:rPr lang="en-US" sz="2000" dirty="0">
                <a:effectLst>
                  <a:outerShdw blurRad="50800" dist="38100" dir="2700000" algn="tl" rotWithShape="0">
                    <a:prstClr val="black">
                      <a:alpha val="40000"/>
                    </a:prstClr>
                  </a:outerShdw>
                </a:effectLst>
                <a:latin typeface="Arial" pitchFamily="34" charset="0"/>
                <a:cs typeface="Arial" pitchFamily="34" charset="0"/>
              </a:rPr>
              <a:t>20</a:t>
            </a:r>
            <a:r>
              <a:rPr lang="hr-HR" sz="2000" dirty="0">
                <a:effectLst>
                  <a:outerShdw blurRad="50800" dist="38100" dir="2700000" algn="tl" rotWithShape="0">
                    <a:prstClr val="black">
                      <a:alpha val="40000"/>
                    </a:prstClr>
                  </a:outerShdw>
                </a:effectLst>
                <a:latin typeface="Arial" pitchFamily="34" charset="0"/>
                <a:cs typeface="Arial" pitchFamily="34" charset="0"/>
              </a:rPr>
              <a:t>21.</a:t>
            </a:r>
          </a:p>
          <a:p>
            <a:pPr marL="285750" indent="-285750">
              <a:lnSpc>
                <a:spcPct val="150000"/>
              </a:lnSpc>
              <a:buFont typeface="Arial" panose="020B0604020202020204" pitchFamily="34" charset="0"/>
              <a:buChar char="•"/>
            </a:pPr>
            <a:r>
              <a:rPr lang="en-US" dirty="0">
                <a:latin typeface="Arial" pitchFamily="34" charset="0"/>
                <a:cs typeface="Arial" pitchFamily="34" charset="0"/>
              </a:rPr>
              <a:t>Zlatni </a:t>
            </a:r>
            <a:r>
              <a:rPr lang="en-US" dirty="0" err="1">
                <a:latin typeface="Arial" pitchFamily="34" charset="0"/>
                <a:cs typeface="Arial" pitchFamily="34" charset="0"/>
              </a:rPr>
              <a:t>objek</a:t>
            </a:r>
            <a:r>
              <a:rPr lang="hr-HR" dirty="0">
                <a:latin typeface="Arial" pitchFamily="34" charset="0"/>
                <a:cs typeface="Arial" pitchFamily="34" charset="0"/>
              </a:rPr>
              <a:t>ti</a:t>
            </a:r>
            <a:r>
              <a:rPr lang="en-US" dirty="0">
                <a:latin typeface="Arial" pitchFamily="34" charset="0"/>
                <a:cs typeface="Arial" pitchFamily="34" charset="0"/>
              </a:rPr>
              <a:t>v</a:t>
            </a:r>
            <a:r>
              <a:rPr lang="hr-HR" dirty="0">
                <a:latin typeface="Arial" pitchFamily="34" charset="0"/>
                <a:cs typeface="Arial" pitchFamily="34" charset="0"/>
              </a:rPr>
              <a:t> – Grand Prix (Melanie </a:t>
            </a:r>
            <a:r>
              <a:rPr lang="hr-HR" dirty="0" err="1">
                <a:latin typeface="Arial" pitchFamily="34" charset="0"/>
                <a:cs typeface="Arial" pitchFamily="34" charset="0"/>
              </a:rPr>
              <a:t>Palavra</a:t>
            </a:r>
            <a:r>
              <a:rPr lang="hr-HR" dirty="0">
                <a:latin typeface="Arial" pitchFamily="34" charset="0"/>
                <a:cs typeface="Arial" pitchFamily="34" charset="0"/>
              </a:rPr>
              <a:t>)</a:t>
            </a:r>
          </a:p>
          <a:p>
            <a:pPr marL="285750" indent="-285750" algn="just">
              <a:lnSpc>
                <a:spcPct val="150000"/>
              </a:lnSpc>
              <a:buFont typeface="Arial" panose="020B0604020202020204" pitchFamily="34" charset="0"/>
              <a:buChar char="•"/>
            </a:pPr>
            <a:r>
              <a:rPr lang="hr-HR" dirty="0">
                <a:latin typeface="Arial" pitchFamily="34" charset="0"/>
                <a:cs typeface="Arial" pitchFamily="34" charset="0"/>
              </a:rPr>
              <a:t>Zagreb design </a:t>
            </a:r>
            <a:r>
              <a:rPr lang="hr-HR" dirty="0" err="1">
                <a:latin typeface="Arial" pitchFamily="34" charset="0"/>
                <a:cs typeface="Arial" pitchFamily="34" charset="0"/>
              </a:rPr>
              <a:t>week</a:t>
            </a:r>
            <a:r>
              <a:rPr lang="hr-HR" dirty="0">
                <a:latin typeface="Arial" pitchFamily="34" charset="0"/>
                <a:cs typeface="Arial" pitchFamily="34" charset="0"/>
              </a:rPr>
              <a:t>-</a:t>
            </a:r>
            <a:r>
              <a:rPr lang="en-US" dirty="0">
                <a:latin typeface="Arial" pitchFamily="34" charset="0"/>
                <a:cs typeface="Arial" pitchFamily="34" charset="0"/>
              </a:rPr>
              <a:t> </a:t>
            </a:r>
            <a:r>
              <a:rPr lang="en-US" dirty="0" err="1">
                <a:latin typeface="Arial" pitchFamily="34" charset="0"/>
                <a:cs typeface="Arial" pitchFamily="34" charset="0"/>
              </a:rPr>
              <a:t>Izložba</a:t>
            </a:r>
            <a:r>
              <a:rPr lang="en-US" dirty="0">
                <a:latin typeface="Arial" pitchFamily="34" charset="0"/>
                <a:cs typeface="Arial" pitchFamily="34" charset="0"/>
              </a:rPr>
              <a:t> </a:t>
            </a:r>
            <a:r>
              <a:rPr lang="en-US" dirty="0" err="1">
                <a:latin typeface="Arial" pitchFamily="34" charset="0"/>
                <a:cs typeface="Arial" pitchFamily="34" charset="0"/>
              </a:rPr>
              <a:t>fotografija</a:t>
            </a:r>
            <a:r>
              <a:rPr lang="hr-HR" dirty="0">
                <a:latin typeface="Arial" pitchFamily="34" charset="0"/>
                <a:cs typeface="Arial" pitchFamily="34" charset="0"/>
              </a:rPr>
              <a:t>, Tehnički muzej Nikola Tesla /Hala V</a:t>
            </a:r>
          </a:p>
          <a:p>
            <a:pPr marL="285750" indent="-285750" algn="just">
              <a:lnSpc>
                <a:spcPct val="150000"/>
              </a:lnSpc>
              <a:buFont typeface="Arial" panose="020B0604020202020204" pitchFamily="34" charset="0"/>
              <a:buChar char="•"/>
            </a:pPr>
            <a:r>
              <a:rPr lang="hr-HR" dirty="0">
                <a:latin typeface="Arial" pitchFamily="34" charset="0"/>
                <a:cs typeface="Arial" pitchFamily="34" charset="0"/>
              </a:rPr>
              <a:t> </a:t>
            </a:r>
            <a:r>
              <a:rPr lang="en-US" dirty="0" err="1">
                <a:latin typeface="Arial" pitchFamily="34" charset="0"/>
                <a:cs typeface="Arial" pitchFamily="34" charset="0"/>
              </a:rPr>
              <a:t>Ambienta</a:t>
            </a:r>
            <a:r>
              <a:rPr lang="hr-HR" dirty="0">
                <a:latin typeface="Arial" pitchFamily="34" charset="0"/>
                <a:cs typeface="Arial" pitchFamily="34" charset="0"/>
              </a:rPr>
              <a:t> - </a:t>
            </a:r>
            <a:r>
              <a:rPr lang="en-US" dirty="0" err="1">
                <a:latin typeface="Arial" pitchFamily="34" charset="0"/>
                <a:cs typeface="Arial" pitchFamily="34" charset="0"/>
              </a:rPr>
              <a:t>Izložba</a:t>
            </a:r>
            <a:r>
              <a:rPr lang="en-US" dirty="0">
                <a:latin typeface="Arial" pitchFamily="34" charset="0"/>
                <a:cs typeface="Arial" pitchFamily="34" charset="0"/>
              </a:rPr>
              <a:t> </a:t>
            </a:r>
            <a:r>
              <a:rPr lang="hr-HR" dirty="0">
                <a:latin typeface="Arial" pitchFamily="34" charset="0"/>
                <a:cs typeface="Arial" pitchFamily="34" charset="0"/>
              </a:rPr>
              <a:t>fotografija</a:t>
            </a:r>
            <a:r>
              <a:rPr lang="en-US" dirty="0">
                <a:latin typeface="Arial" pitchFamily="34" charset="0"/>
                <a:cs typeface="Arial" pitchFamily="34" charset="0"/>
              </a:rPr>
              <a:t>, </a:t>
            </a:r>
            <a:r>
              <a:rPr lang="en-US" dirty="0" err="1">
                <a:latin typeface="Arial" pitchFamily="34" charset="0"/>
                <a:cs typeface="Arial" pitchFamily="34" charset="0"/>
              </a:rPr>
              <a:t>Zagrebački</a:t>
            </a:r>
            <a:r>
              <a:rPr lang="en-US" dirty="0">
                <a:latin typeface="Arial" pitchFamily="34" charset="0"/>
                <a:cs typeface="Arial" pitchFamily="34" charset="0"/>
              </a:rPr>
              <a:t> </a:t>
            </a:r>
            <a:r>
              <a:rPr lang="en-US" dirty="0" err="1">
                <a:latin typeface="Arial" pitchFamily="34" charset="0"/>
                <a:cs typeface="Arial" pitchFamily="34" charset="0"/>
              </a:rPr>
              <a:t>Velesajam</a:t>
            </a:r>
            <a:r>
              <a:rPr lang="en-US" dirty="0">
                <a:latin typeface="Arial" pitchFamily="34" charset="0"/>
                <a:cs typeface="Arial" pitchFamily="34" charset="0"/>
              </a:rPr>
              <a:t>, Zagreb </a:t>
            </a:r>
            <a:endParaRPr lang="hr-HR" dirty="0">
              <a:latin typeface="Arial" pitchFamily="34" charset="0"/>
              <a:cs typeface="Arial" pitchFamily="34" charset="0"/>
            </a:endParaRPr>
          </a:p>
          <a:p>
            <a:pPr marL="285750" indent="-285750" algn="just">
              <a:lnSpc>
                <a:spcPct val="150000"/>
              </a:lnSpc>
              <a:buFont typeface="Arial" panose="020B0604020202020204" pitchFamily="34" charset="0"/>
              <a:buChar char="•"/>
            </a:pPr>
            <a:endParaRPr lang="hr-HR" dirty="0">
              <a:latin typeface="Arial" pitchFamily="34" charset="0"/>
              <a:cs typeface="Arial" pitchFamily="34" charset="0"/>
            </a:endParaRPr>
          </a:p>
          <a:p>
            <a:pPr>
              <a:lnSpc>
                <a:spcPct val="150000"/>
              </a:lnSpc>
            </a:pPr>
            <a:endParaRPr lang="hr-HR" dirty="0">
              <a:latin typeface="Arial" pitchFamily="34" charset="0"/>
              <a:cs typeface="Arial" pitchFamily="34" charset="0"/>
            </a:endParaRPr>
          </a:p>
          <a:p>
            <a:endParaRPr lang="hr-HR" dirty="0"/>
          </a:p>
        </p:txBody>
      </p:sp>
    </p:spTree>
    <p:extLst>
      <p:ext uri="{BB962C8B-B14F-4D97-AF65-F5344CB8AC3E}">
        <p14:creationId xmlns:p14="http://schemas.microsoft.com/office/powerpoint/2010/main" val="2501775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270" y="228600"/>
            <a:ext cx="8229600" cy="1066800"/>
          </a:xfrm>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IZLOŽBE I PROJEKTI</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a:xfrm>
            <a:off x="486508" y="2286000"/>
            <a:ext cx="8229600" cy="4525963"/>
          </a:xfrm>
        </p:spPr>
        <p:txBody>
          <a:bodyPr>
            <a:normAutofit fontScale="92500" lnSpcReduction="20000"/>
          </a:bodyPr>
          <a:lstStyle/>
          <a:p>
            <a:pPr algn="just">
              <a:lnSpc>
                <a:spcPct val="150000"/>
              </a:lnSpc>
              <a:buNone/>
            </a:pPr>
            <a:r>
              <a:rPr lang="hr-HR" sz="2200" dirty="0">
                <a:effectLst>
                  <a:outerShdw blurRad="50800" dist="38100" dir="2700000" algn="tl" rotWithShape="0">
                    <a:prstClr val="black">
                      <a:alpha val="40000"/>
                    </a:prstClr>
                  </a:outerShdw>
                </a:effectLst>
                <a:latin typeface="Arial" pitchFamily="34" charset="0"/>
                <a:cs typeface="Arial" pitchFamily="34" charset="0"/>
              </a:rPr>
              <a:t>2019. </a:t>
            </a:r>
          </a:p>
          <a:p>
            <a:pPr algn="just">
              <a:lnSpc>
                <a:spcPct val="150000"/>
              </a:lnSpc>
            </a:pPr>
            <a:r>
              <a:rPr lang="en-US" sz="2200" dirty="0" err="1">
                <a:latin typeface="Arial" pitchFamily="34" charset="0"/>
                <a:cs typeface="Arial" pitchFamily="34" charset="0"/>
              </a:rPr>
              <a:t>Državno</a:t>
            </a:r>
            <a:r>
              <a:rPr lang="en-US" sz="2200" dirty="0">
                <a:latin typeface="Arial" pitchFamily="34" charset="0"/>
                <a:cs typeface="Arial" pitchFamily="34" charset="0"/>
              </a:rPr>
              <a:t> </a:t>
            </a:r>
            <a:r>
              <a:rPr lang="en-US" sz="2200" dirty="0" err="1">
                <a:latin typeface="Arial" pitchFamily="34" charset="0"/>
                <a:cs typeface="Arial" pitchFamily="34" charset="0"/>
              </a:rPr>
              <a:t>natjecanje</a:t>
            </a:r>
            <a:r>
              <a:rPr lang="en-US" sz="2200" dirty="0">
                <a:latin typeface="Arial" pitchFamily="34" charset="0"/>
                <a:cs typeface="Arial" pitchFamily="34" charset="0"/>
              </a:rPr>
              <a:t> „LIK 201</a:t>
            </a:r>
            <a:r>
              <a:rPr lang="hr-HR" sz="2200" dirty="0">
                <a:latin typeface="Arial" pitchFamily="34" charset="0"/>
                <a:cs typeface="Arial" pitchFamily="34" charset="0"/>
              </a:rPr>
              <a:t>9</a:t>
            </a:r>
            <a:r>
              <a:rPr lang="en-US" sz="2200" dirty="0">
                <a:latin typeface="Arial" pitchFamily="34" charset="0"/>
                <a:cs typeface="Arial" pitchFamily="34" charset="0"/>
              </a:rPr>
              <a:t>.“, Rijeka (</a:t>
            </a:r>
            <a:r>
              <a:rPr lang="hr-HR" sz="2200" dirty="0">
                <a:latin typeface="Arial" pitchFamily="34" charset="0"/>
                <a:cs typeface="Arial" pitchFamily="34" charset="0"/>
              </a:rPr>
              <a:t>3. nagrada, učenica Monika Miloševski</a:t>
            </a:r>
            <a:r>
              <a:rPr lang="en-US" sz="2200" dirty="0">
                <a:latin typeface="Arial" pitchFamily="34" charset="0"/>
                <a:cs typeface="Arial" pitchFamily="34" charset="0"/>
              </a:rPr>
              <a:t>) </a:t>
            </a:r>
            <a:endParaRPr lang="hr-HR" sz="2200" dirty="0">
              <a:latin typeface="Arial" pitchFamily="34" charset="0"/>
              <a:cs typeface="Arial" pitchFamily="34" charset="0"/>
            </a:endParaRPr>
          </a:p>
          <a:p>
            <a:pPr algn="just">
              <a:lnSpc>
                <a:spcPct val="150000"/>
              </a:lnSpc>
            </a:pPr>
            <a:r>
              <a:rPr lang="hr-HR" sz="2200" dirty="0">
                <a:latin typeface="Arial" pitchFamily="34" charset="0"/>
                <a:cs typeface="Arial" pitchFamily="34" charset="0"/>
              </a:rPr>
              <a:t>“</a:t>
            </a:r>
            <a:r>
              <a:rPr lang="en-US" sz="2200" dirty="0" err="1">
                <a:latin typeface="Arial" pitchFamily="34" charset="0"/>
                <a:cs typeface="Arial" pitchFamily="34" charset="0"/>
              </a:rPr>
              <a:t>Fosili</a:t>
            </a:r>
            <a:r>
              <a:rPr lang="en-US" sz="2200" dirty="0">
                <a:latin typeface="Arial" pitchFamily="34" charset="0"/>
                <a:cs typeface="Arial" pitchFamily="34" charset="0"/>
              </a:rPr>
              <a:t> u </a:t>
            </a:r>
            <a:r>
              <a:rPr lang="en-US" sz="2200" dirty="0" err="1">
                <a:latin typeface="Arial" pitchFamily="34" charset="0"/>
                <a:cs typeface="Arial" pitchFamily="34" charset="0"/>
              </a:rPr>
              <a:t>protoku</a:t>
            </a:r>
            <a:r>
              <a:rPr lang="en-US" sz="2200" dirty="0">
                <a:latin typeface="Arial" pitchFamily="34" charset="0"/>
                <a:cs typeface="Arial" pitchFamily="34" charset="0"/>
              </a:rPr>
              <a:t> </a:t>
            </a:r>
            <a:r>
              <a:rPr lang="en-US" sz="2200" dirty="0" err="1">
                <a:latin typeface="Arial" pitchFamily="34" charset="0"/>
                <a:cs typeface="Arial" pitchFamily="34" charset="0"/>
              </a:rPr>
              <a:t>vremena</a:t>
            </a:r>
            <a:r>
              <a:rPr lang="en-US" sz="2200" dirty="0">
                <a:latin typeface="Arial" pitchFamily="34" charset="0"/>
                <a:cs typeface="Arial" pitchFamily="34" charset="0"/>
              </a:rPr>
              <a:t> </a:t>
            </a:r>
            <a:r>
              <a:rPr lang="en-US" sz="2200" dirty="0" err="1">
                <a:latin typeface="Arial" pitchFamily="34" charset="0"/>
                <a:cs typeface="Arial" pitchFamily="34" charset="0"/>
              </a:rPr>
              <a:t>i</a:t>
            </a:r>
            <a:r>
              <a:rPr lang="en-US" sz="2200" dirty="0">
                <a:latin typeface="Arial" pitchFamily="34" charset="0"/>
                <a:cs typeface="Arial" pitchFamily="34" charset="0"/>
              </a:rPr>
              <a:t> </a:t>
            </a:r>
            <a:r>
              <a:rPr lang="en-US" sz="2200" dirty="0" err="1">
                <a:latin typeface="Arial" pitchFamily="34" charset="0"/>
                <a:cs typeface="Arial" pitchFamily="34" charset="0"/>
              </a:rPr>
              <a:t>umjetničkoj</a:t>
            </a:r>
            <a:r>
              <a:rPr lang="en-US" sz="2200" dirty="0">
                <a:latin typeface="Arial" pitchFamily="34" charset="0"/>
                <a:cs typeface="Arial" pitchFamily="34" charset="0"/>
              </a:rPr>
              <a:t> </a:t>
            </a:r>
            <a:r>
              <a:rPr lang="en-US" sz="2200" dirty="0" err="1">
                <a:latin typeface="Arial" pitchFamily="34" charset="0"/>
                <a:cs typeface="Arial" pitchFamily="34" charset="0"/>
              </a:rPr>
              <a:t>impresiji</a:t>
            </a:r>
            <a:r>
              <a:rPr lang="hr-HR" sz="2200" dirty="0">
                <a:latin typeface="Arial" pitchFamily="34" charset="0"/>
                <a:cs typeface="Arial" pitchFamily="34" charset="0"/>
              </a:rPr>
              <a:t>”- sudjelovanje na izložbi, Prirodoslovni muzej</a:t>
            </a:r>
          </a:p>
          <a:p>
            <a:pPr algn="just">
              <a:lnSpc>
                <a:spcPct val="150000"/>
              </a:lnSpc>
            </a:pPr>
            <a:r>
              <a:rPr lang="hr-HR" sz="2200" dirty="0">
                <a:latin typeface="Arial" pitchFamily="34" charset="0"/>
                <a:cs typeface="Arial" pitchFamily="34" charset="0"/>
              </a:rPr>
              <a:t>Noć muzeja – radionica “Crtanje svjetlom”, </a:t>
            </a:r>
            <a:r>
              <a:rPr lang="en-US" sz="2200" dirty="0">
                <a:latin typeface="Arial" pitchFamily="34" charset="0"/>
                <a:cs typeface="Arial" pitchFamily="34" charset="0"/>
              </a:rPr>
              <a:t>MUO/ŠPUD, Zagreb </a:t>
            </a:r>
            <a:endParaRPr lang="hr-HR" sz="2200" dirty="0">
              <a:latin typeface="Arial" pitchFamily="34" charset="0"/>
              <a:cs typeface="Arial" pitchFamily="34" charset="0"/>
            </a:endParaRPr>
          </a:p>
          <a:p>
            <a:pPr algn="just">
              <a:lnSpc>
                <a:spcPct val="150000"/>
              </a:lnSpc>
            </a:pPr>
            <a:r>
              <a:rPr lang="en-US" sz="2200" dirty="0" err="1">
                <a:latin typeface="Arial" pitchFamily="34" charset="0"/>
                <a:cs typeface="Arial" pitchFamily="34" charset="0"/>
              </a:rPr>
              <a:t>Zlatni</a:t>
            </a:r>
            <a:r>
              <a:rPr lang="en-US" sz="2200" dirty="0">
                <a:latin typeface="Arial" pitchFamily="34" charset="0"/>
                <a:cs typeface="Arial" pitchFamily="34" charset="0"/>
              </a:rPr>
              <a:t> </a:t>
            </a:r>
            <a:r>
              <a:rPr lang="en-US" sz="2200" dirty="0" err="1">
                <a:latin typeface="Arial" pitchFamily="34" charset="0"/>
                <a:cs typeface="Arial" pitchFamily="34" charset="0"/>
              </a:rPr>
              <a:t>objek</a:t>
            </a:r>
            <a:r>
              <a:rPr lang="hr-HR" sz="2200" dirty="0">
                <a:latin typeface="Arial" pitchFamily="34" charset="0"/>
                <a:cs typeface="Arial" pitchFamily="34" charset="0"/>
              </a:rPr>
              <a:t>ti</a:t>
            </a:r>
            <a:r>
              <a:rPr lang="en-US" sz="2200" dirty="0">
                <a:latin typeface="Arial" pitchFamily="34" charset="0"/>
                <a:cs typeface="Arial" pitchFamily="34" charset="0"/>
              </a:rPr>
              <a:t>v</a:t>
            </a:r>
            <a:r>
              <a:rPr lang="hr-HR" sz="2200" dirty="0">
                <a:latin typeface="Arial" pitchFamily="34" charset="0"/>
                <a:cs typeface="Arial" pitchFamily="34" charset="0"/>
              </a:rPr>
              <a:t> – organizacija i sudjelovanje na izložbi</a:t>
            </a:r>
            <a:r>
              <a:rPr lang="en-US" sz="2200" dirty="0">
                <a:latin typeface="Arial" pitchFamily="34" charset="0"/>
                <a:cs typeface="Arial" pitchFamily="34" charset="0"/>
              </a:rPr>
              <a:t>, Zagreb </a:t>
            </a:r>
            <a:endParaRPr lang="hr-HR" sz="2200" dirty="0">
              <a:latin typeface="Arial" pitchFamily="34" charset="0"/>
              <a:cs typeface="Arial" pitchFamily="34" charset="0"/>
            </a:endParaRPr>
          </a:p>
          <a:p>
            <a:pPr algn="just">
              <a:lnSpc>
                <a:spcPct val="150000"/>
              </a:lnSpc>
            </a:pPr>
            <a:r>
              <a:rPr lang="en-US" sz="2200" dirty="0" err="1">
                <a:latin typeface="Arial" pitchFamily="34" charset="0"/>
                <a:cs typeface="Arial" pitchFamily="34" charset="0"/>
              </a:rPr>
              <a:t>Tjedan</a:t>
            </a:r>
            <a:r>
              <a:rPr lang="en-US" sz="2200" dirty="0">
                <a:latin typeface="Arial" pitchFamily="34" charset="0"/>
                <a:cs typeface="Arial" pitchFamily="34" charset="0"/>
              </a:rPr>
              <a:t> </a:t>
            </a:r>
            <a:r>
              <a:rPr lang="en-US" sz="2200" dirty="0" err="1">
                <a:latin typeface="Arial" pitchFamily="34" charset="0"/>
                <a:cs typeface="Arial" pitchFamily="34" charset="0"/>
              </a:rPr>
              <a:t>dizajna</a:t>
            </a:r>
            <a:r>
              <a:rPr lang="hr-HR" sz="2200" dirty="0">
                <a:latin typeface="Arial" pitchFamily="34" charset="0"/>
                <a:cs typeface="Arial" pitchFamily="34" charset="0"/>
              </a:rPr>
              <a:t> -</a:t>
            </a:r>
            <a:r>
              <a:rPr lang="en-US" sz="2200" dirty="0">
                <a:latin typeface="Arial" pitchFamily="34" charset="0"/>
                <a:cs typeface="Arial" pitchFamily="34" charset="0"/>
              </a:rPr>
              <a:t> </a:t>
            </a:r>
            <a:r>
              <a:rPr lang="en-US" sz="2200" dirty="0" err="1">
                <a:latin typeface="Arial" pitchFamily="34" charset="0"/>
                <a:cs typeface="Arial" pitchFamily="34" charset="0"/>
              </a:rPr>
              <a:t>Izložba</a:t>
            </a:r>
            <a:r>
              <a:rPr lang="en-US" sz="2200" dirty="0">
                <a:latin typeface="Arial" pitchFamily="34" charset="0"/>
                <a:cs typeface="Arial" pitchFamily="34" charset="0"/>
              </a:rPr>
              <a:t> </a:t>
            </a:r>
            <a:r>
              <a:rPr lang="en-US" sz="2200" dirty="0" err="1">
                <a:latin typeface="Arial" pitchFamily="34" charset="0"/>
                <a:cs typeface="Arial" pitchFamily="34" charset="0"/>
              </a:rPr>
              <a:t>fotografija</a:t>
            </a:r>
            <a:r>
              <a:rPr lang="hr-HR" sz="2200" dirty="0">
                <a:latin typeface="Arial" pitchFamily="34" charset="0"/>
                <a:cs typeface="Arial" pitchFamily="34" charset="0"/>
              </a:rPr>
              <a:t>, </a:t>
            </a:r>
            <a:r>
              <a:rPr lang="en-US" sz="2200" dirty="0" err="1">
                <a:latin typeface="Arial" pitchFamily="34" charset="0"/>
                <a:cs typeface="Arial" pitchFamily="34" charset="0"/>
              </a:rPr>
              <a:t>izložbeni</a:t>
            </a:r>
            <a:r>
              <a:rPr lang="en-US" sz="2200" dirty="0">
                <a:latin typeface="Arial" pitchFamily="34" charset="0"/>
                <a:cs typeface="Arial" pitchFamily="34" charset="0"/>
              </a:rPr>
              <a:t> </a:t>
            </a:r>
            <a:r>
              <a:rPr lang="en-US" sz="2200" dirty="0" err="1">
                <a:latin typeface="Arial" pitchFamily="34" charset="0"/>
                <a:cs typeface="Arial" pitchFamily="34" charset="0"/>
              </a:rPr>
              <a:t>prostor</a:t>
            </a:r>
            <a:r>
              <a:rPr lang="en-US" sz="2200" dirty="0">
                <a:latin typeface="Arial" pitchFamily="34" charset="0"/>
                <a:cs typeface="Arial" pitchFamily="34" charset="0"/>
              </a:rPr>
              <a:t> ŠPUD-a, Zagreb</a:t>
            </a:r>
            <a:endParaRPr lang="hr-HR" sz="2200" dirty="0">
              <a:latin typeface="Arial" pitchFamily="34" charset="0"/>
              <a:cs typeface="Arial" pitchFamily="34" charset="0"/>
            </a:endParaRPr>
          </a:p>
          <a:p>
            <a:pPr algn="just">
              <a:lnSpc>
                <a:spcPct val="150000"/>
              </a:lnSpc>
            </a:pPr>
            <a:r>
              <a:rPr lang="en-US" sz="2200" dirty="0" err="1">
                <a:latin typeface="Arial" pitchFamily="34" charset="0"/>
                <a:cs typeface="Arial" pitchFamily="34" charset="0"/>
              </a:rPr>
              <a:t>Ambienta</a:t>
            </a:r>
            <a:r>
              <a:rPr lang="hr-HR" sz="2200" dirty="0">
                <a:latin typeface="Arial" pitchFamily="34" charset="0"/>
                <a:cs typeface="Arial" pitchFamily="34" charset="0"/>
              </a:rPr>
              <a:t> - </a:t>
            </a:r>
            <a:r>
              <a:rPr lang="en-US" sz="2200" dirty="0" err="1">
                <a:latin typeface="Arial" pitchFamily="34" charset="0"/>
                <a:cs typeface="Arial" pitchFamily="34" charset="0"/>
              </a:rPr>
              <a:t>Izložba</a:t>
            </a:r>
            <a:r>
              <a:rPr lang="en-US" sz="2200" dirty="0">
                <a:latin typeface="Arial" pitchFamily="34" charset="0"/>
                <a:cs typeface="Arial" pitchFamily="34" charset="0"/>
              </a:rPr>
              <a:t> </a:t>
            </a:r>
            <a:r>
              <a:rPr lang="hr-HR" sz="2200" dirty="0">
                <a:latin typeface="Arial" pitchFamily="34" charset="0"/>
                <a:cs typeface="Arial" pitchFamily="34" charset="0"/>
              </a:rPr>
              <a:t>fotografija</a:t>
            </a:r>
            <a:r>
              <a:rPr lang="en-US" sz="2200" dirty="0">
                <a:latin typeface="Arial" pitchFamily="34" charset="0"/>
                <a:cs typeface="Arial" pitchFamily="34" charset="0"/>
              </a:rPr>
              <a:t>, </a:t>
            </a:r>
            <a:r>
              <a:rPr lang="en-US" sz="2200" dirty="0" err="1">
                <a:latin typeface="Arial" pitchFamily="34" charset="0"/>
                <a:cs typeface="Arial" pitchFamily="34" charset="0"/>
              </a:rPr>
              <a:t>Zagrebački</a:t>
            </a:r>
            <a:r>
              <a:rPr lang="en-US" sz="2200" dirty="0">
                <a:latin typeface="Arial" pitchFamily="34" charset="0"/>
                <a:cs typeface="Arial" pitchFamily="34" charset="0"/>
              </a:rPr>
              <a:t> </a:t>
            </a:r>
            <a:r>
              <a:rPr lang="en-US" sz="2200" dirty="0" err="1">
                <a:latin typeface="Arial" pitchFamily="34" charset="0"/>
                <a:cs typeface="Arial" pitchFamily="34" charset="0"/>
              </a:rPr>
              <a:t>Velesajam</a:t>
            </a:r>
            <a:r>
              <a:rPr lang="en-US" sz="2200" dirty="0">
                <a:latin typeface="Arial" pitchFamily="34" charset="0"/>
                <a:cs typeface="Arial" pitchFamily="34" charset="0"/>
              </a:rPr>
              <a:t>, Zagreb </a:t>
            </a:r>
            <a:endParaRPr lang="hr-HR" sz="2200" dirty="0">
              <a:latin typeface="Arial" pitchFamily="34" charset="0"/>
              <a:cs typeface="Arial" pitchFamily="34" charset="0"/>
            </a:endParaRPr>
          </a:p>
          <a:p>
            <a:pPr algn="just">
              <a:lnSpc>
                <a:spcPct val="150000"/>
              </a:lnSpc>
              <a:buNone/>
            </a:pPr>
            <a:endParaRPr lang="hr-HR" sz="2000" dirty="0">
              <a:latin typeface="Arial" pitchFamily="34" charset="0"/>
              <a:cs typeface="Arial" pitchFamily="34" charset="0"/>
            </a:endParaRPr>
          </a:p>
          <a:p>
            <a:pPr algn="just">
              <a:lnSpc>
                <a:spcPct val="150000"/>
              </a:lnSpc>
            </a:pPr>
            <a:endParaRPr lang="hr-HR" sz="2000" dirty="0">
              <a:latin typeface="Arial" pitchFamily="34" charset="0"/>
              <a:cs typeface="Arial" pitchFamily="34" charset="0"/>
            </a:endParaRPr>
          </a:p>
          <a:p>
            <a:pPr algn="just">
              <a:lnSpc>
                <a:spcPct val="150000"/>
              </a:lnSpc>
            </a:pPr>
            <a:endParaRPr lang="hr-HR" sz="2000" dirty="0">
              <a:latin typeface="Arial" pitchFamily="34" charset="0"/>
              <a:cs typeface="Arial" pitchFamily="34" charset="0"/>
            </a:endParaRPr>
          </a:p>
          <a:p>
            <a:pPr algn="just">
              <a:lnSpc>
                <a:spcPct val="150000"/>
              </a:lnSpc>
            </a:pPr>
            <a:endParaRPr lang="hr-HR" sz="2000" dirty="0">
              <a:latin typeface="Arial" pitchFamily="34" charset="0"/>
              <a:cs typeface="Arial" pitchFamily="34" charset="0"/>
            </a:endParaRPr>
          </a:p>
        </p:txBody>
      </p:sp>
      <p:sp>
        <p:nvSpPr>
          <p:cNvPr id="4" name="TekstniOkvir 3"/>
          <p:cNvSpPr txBox="1"/>
          <p:nvPr/>
        </p:nvSpPr>
        <p:spPr>
          <a:xfrm>
            <a:off x="486508" y="1143000"/>
            <a:ext cx="8229600" cy="1015663"/>
          </a:xfrm>
          <a:prstGeom prst="rect">
            <a:avLst/>
          </a:prstGeom>
          <a:noFill/>
        </p:spPr>
        <p:txBody>
          <a:bodyPr wrap="square" rtlCol="0">
            <a:spAutoFit/>
          </a:bodyPr>
          <a:lstStyle/>
          <a:p>
            <a:pPr>
              <a:lnSpc>
                <a:spcPct val="150000"/>
              </a:lnSpc>
              <a:buNone/>
            </a:pPr>
            <a:r>
              <a:rPr lang="en-US" sz="2000" dirty="0">
                <a:effectLst>
                  <a:outerShdw blurRad="50800" dist="38100" dir="2700000" algn="tl" rotWithShape="0">
                    <a:prstClr val="black">
                      <a:alpha val="40000"/>
                    </a:prstClr>
                  </a:outerShdw>
                </a:effectLst>
                <a:latin typeface="Arial" pitchFamily="34" charset="0"/>
                <a:cs typeface="Arial" pitchFamily="34" charset="0"/>
              </a:rPr>
              <a:t>20</a:t>
            </a:r>
            <a:r>
              <a:rPr lang="hr-HR" sz="2000" dirty="0">
                <a:effectLst>
                  <a:outerShdw blurRad="50800" dist="38100" dir="2700000" algn="tl" rotWithShape="0">
                    <a:prstClr val="black">
                      <a:alpha val="40000"/>
                    </a:prstClr>
                  </a:outerShdw>
                </a:effectLst>
                <a:latin typeface="Arial" pitchFamily="34" charset="0"/>
                <a:cs typeface="Arial" pitchFamily="34" charset="0"/>
              </a:rPr>
              <a:t>20.</a:t>
            </a:r>
          </a:p>
          <a:p>
            <a:pPr>
              <a:lnSpc>
                <a:spcPct val="150000"/>
              </a:lnSpc>
            </a:pPr>
            <a:r>
              <a:rPr lang="hr-HR" sz="2000" dirty="0">
                <a:latin typeface="Arial" pitchFamily="34" charset="0"/>
                <a:cs typeface="Arial" pitchFamily="34" charset="0"/>
              </a:rPr>
              <a:t>      Noć muzeja - radionica “Izrada </a:t>
            </a:r>
            <a:r>
              <a:rPr lang="hr-HR" sz="2000" dirty="0" err="1">
                <a:latin typeface="Arial" pitchFamily="34" charset="0"/>
                <a:cs typeface="Arial" pitchFamily="34" charset="0"/>
              </a:rPr>
              <a:t>kemograma</a:t>
            </a:r>
            <a:r>
              <a:rPr lang="hr-HR" sz="2000" dirty="0">
                <a:latin typeface="Arial" pitchFamily="34" charset="0"/>
                <a:cs typeface="Arial" pitchFamily="34" charset="0"/>
              </a:rPr>
              <a:t>”, MUO/</a:t>
            </a:r>
            <a:r>
              <a:rPr lang="hr-HR" sz="2000" dirty="0" err="1">
                <a:latin typeface="Arial" pitchFamily="34" charset="0"/>
                <a:cs typeface="Arial" pitchFamily="34" charset="0"/>
              </a:rPr>
              <a:t>ŠPUD</a:t>
            </a:r>
            <a:r>
              <a:rPr lang="hr-HR" sz="2000" dirty="0">
                <a:latin typeface="Arial" pitchFamily="34" charset="0"/>
                <a:cs typeface="Arial" pitchFamily="34" charset="0"/>
              </a:rPr>
              <a:t>, Zagreb</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sh eye.jpg"/>
          <p:cNvPicPr>
            <a:picLocks noChangeAspect="1"/>
          </p:cNvPicPr>
          <p:nvPr/>
        </p:nvPicPr>
        <p:blipFill>
          <a:blip r:embed="rId2" cstate="print"/>
          <a:stretch>
            <a:fillRect/>
          </a:stretch>
        </p:blipFill>
        <p:spPr>
          <a:xfrm>
            <a:off x="2110256" y="666037"/>
            <a:ext cx="4923489" cy="4896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943100" y="5791200"/>
            <a:ext cx="5257800" cy="492443"/>
          </a:xfrm>
          <a:prstGeom prst="rect">
            <a:avLst/>
          </a:prstGeom>
          <a:noFill/>
        </p:spPr>
        <p:txBody>
          <a:bodyPr wrap="square" rtlCol="0">
            <a:spAutoFit/>
          </a:bodyPr>
          <a:lstStyle/>
          <a:p>
            <a:pPr algn="r"/>
            <a:r>
              <a:rPr lang="hr-HR" sz="1400" dirty="0">
                <a:latin typeface="Arial" pitchFamily="34" charset="0"/>
                <a:cs typeface="Arial" pitchFamily="34" charset="0"/>
              </a:rPr>
              <a:t>Učenici i profesori Foto odjela ispred ŠPUD-a, 2019.</a:t>
            </a:r>
          </a:p>
          <a:p>
            <a:pPr algn="r"/>
            <a:r>
              <a:rPr lang="hr-HR" sz="1200" dirty="0">
                <a:latin typeface="Arial" pitchFamily="34" charset="0"/>
                <a:cs typeface="Arial" pitchFamily="34" charset="0"/>
              </a:rPr>
              <a:t>photo: Vladimir Šimunić, prof.</a:t>
            </a:r>
            <a:endParaRPr lang="en-US" sz="1200" dirty="0">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7126"/>
            <a:ext cx="8229600" cy="868362"/>
          </a:xfrm>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IZLOŽBE I PROJEKTI</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pic>
        <p:nvPicPr>
          <p:cNvPr id="5" name="Content Placeholder 4" descr="Obscura016.jpg"/>
          <p:cNvPicPr>
            <a:picLocks noGrp="1" noChangeAspect="1"/>
          </p:cNvPicPr>
          <p:nvPr>
            <p:ph idx="1"/>
          </p:nvPr>
        </p:nvPicPr>
        <p:blipFill>
          <a:blip r:embed="rId2" cstate="print"/>
          <a:stretch>
            <a:fillRect/>
          </a:stretch>
        </p:blipFill>
        <p:spPr>
          <a:xfrm>
            <a:off x="1295400" y="3778963"/>
            <a:ext cx="3132656" cy="2088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685800" y="6011705"/>
            <a:ext cx="6400800" cy="375552"/>
          </a:xfrm>
          <a:prstGeom prst="rect">
            <a:avLst/>
          </a:prstGeom>
          <a:noFill/>
        </p:spPr>
        <p:txBody>
          <a:bodyPr wrap="square" rtlCol="0">
            <a:spAutoFit/>
          </a:bodyPr>
          <a:lstStyle/>
          <a:p>
            <a:pPr algn="r">
              <a:lnSpc>
                <a:spcPct val="150000"/>
              </a:lnSpc>
            </a:pPr>
            <a:r>
              <a:rPr lang="en-US" sz="1400" dirty="0" err="1">
                <a:latin typeface="Arial" pitchFamily="34" charset="0"/>
                <a:cs typeface="Arial" pitchFamily="34" charset="0"/>
              </a:rPr>
              <a:t>Radionica</a:t>
            </a:r>
            <a:r>
              <a:rPr lang="en-US" sz="1400" dirty="0">
                <a:latin typeface="Arial" pitchFamily="34" charset="0"/>
                <a:cs typeface="Arial" pitchFamily="34" charset="0"/>
              </a:rPr>
              <a:t> „Camera </a:t>
            </a:r>
            <a:r>
              <a:rPr lang="en-US" sz="1400" dirty="0" err="1">
                <a:latin typeface="Arial" pitchFamily="34" charset="0"/>
                <a:cs typeface="Arial" pitchFamily="34" charset="0"/>
              </a:rPr>
              <a:t>obscura</a:t>
            </a:r>
            <a:r>
              <a:rPr lang="en-US" sz="1400" dirty="0">
                <a:latin typeface="Arial" pitchFamily="34" charset="0"/>
                <a:cs typeface="Arial" pitchFamily="34" charset="0"/>
              </a:rPr>
              <a:t>“, MUO Zagreb</a:t>
            </a:r>
            <a:r>
              <a:rPr lang="hr-HR" sz="1400" dirty="0">
                <a:latin typeface="Arial" pitchFamily="34" charset="0"/>
                <a:cs typeface="Arial" pitchFamily="34" charset="0"/>
              </a:rPr>
              <a:t>, 2017.</a:t>
            </a:r>
          </a:p>
        </p:txBody>
      </p:sp>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758" y="3763105"/>
            <a:ext cx="3156442" cy="2104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4191" y="1339205"/>
            <a:ext cx="3135577" cy="2089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Slika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0760" y="1356803"/>
            <a:ext cx="3108296" cy="20721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IZLOŽBE I PROJEKTI</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a:xfrm>
            <a:off x="457200" y="1600200"/>
            <a:ext cx="8229600" cy="4953000"/>
          </a:xfrm>
        </p:spPr>
        <p:txBody>
          <a:bodyPr>
            <a:normAutofit fontScale="85000" lnSpcReduction="20000"/>
          </a:bodyPr>
          <a:lstStyle/>
          <a:p>
            <a:pPr algn="just">
              <a:lnSpc>
                <a:spcPct val="150000"/>
              </a:lnSpc>
              <a:buNone/>
            </a:pPr>
            <a:r>
              <a:rPr lang="hr-HR" sz="2400" dirty="0">
                <a:effectLst>
                  <a:outerShdw blurRad="50800" dist="38100" dir="2700000" algn="tl" rotWithShape="0">
                    <a:prstClr val="black">
                      <a:alpha val="40000"/>
                    </a:prstClr>
                  </a:outerShdw>
                </a:effectLst>
                <a:latin typeface="Arial" pitchFamily="34" charset="0"/>
                <a:cs typeface="Arial" pitchFamily="34" charset="0"/>
              </a:rPr>
              <a:t>2018. </a:t>
            </a:r>
          </a:p>
          <a:p>
            <a:pPr algn="just">
              <a:lnSpc>
                <a:spcPct val="150000"/>
              </a:lnSpc>
            </a:pPr>
            <a:r>
              <a:rPr lang="en-US" sz="2400" dirty="0" err="1">
                <a:latin typeface="Arial" pitchFamily="34" charset="0"/>
                <a:cs typeface="Arial" pitchFamily="34" charset="0"/>
              </a:rPr>
              <a:t>Državno</a:t>
            </a:r>
            <a:r>
              <a:rPr lang="en-US" sz="2400" dirty="0">
                <a:latin typeface="Arial" pitchFamily="34" charset="0"/>
                <a:cs typeface="Arial" pitchFamily="34" charset="0"/>
              </a:rPr>
              <a:t> </a:t>
            </a:r>
            <a:r>
              <a:rPr lang="en-US" sz="2400" dirty="0" err="1">
                <a:latin typeface="Arial" pitchFamily="34" charset="0"/>
                <a:cs typeface="Arial" pitchFamily="34" charset="0"/>
              </a:rPr>
              <a:t>natjecanje</a:t>
            </a:r>
            <a:r>
              <a:rPr lang="en-US" sz="2400" dirty="0">
                <a:latin typeface="Arial" pitchFamily="34" charset="0"/>
                <a:cs typeface="Arial" pitchFamily="34" charset="0"/>
              </a:rPr>
              <a:t> „LIK 201</a:t>
            </a:r>
            <a:r>
              <a:rPr lang="hr-HR" sz="2400" dirty="0">
                <a:latin typeface="Arial" pitchFamily="34" charset="0"/>
                <a:cs typeface="Arial" pitchFamily="34" charset="0"/>
              </a:rPr>
              <a:t>8</a:t>
            </a:r>
            <a:r>
              <a:rPr lang="en-US" sz="2400" dirty="0">
                <a:latin typeface="Arial" pitchFamily="34" charset="0"/>
                <a:cs typeface="Arial" pitchFamily="34" charset="0"/>
              </a:rPr>
              <a:t>.“, Rijeka</a:t>
            </a:r>
            <a:r>
              <a:rPr lang="hr-HR" sz="2400" dirty="0">
                <a:latin typeface="Arial" pitchFamily="34" charset="0"/>
                <a:cs typeface="Arial" pitchFamily="34" charset="0"/>
              </a:rPr>
              <a:t> (3. nagrada, učenik Karlo Drobnjak)</a:t>
            </a:r>
          </a:p>
          <a:p>
            <a:pPr algn="just">
              <a:lnSpc>
                <a:spcPct val="150000"/>
              </a:lnSpc>
            </a:pPr>
            <a:r>
              <a:rPr lang="en-US" sz="2400" dirty="0">
                <a:latin typeface="Arial" pitchFamily="34" charset="0"/>
                <a:cs typeface="Arial" pitchFamily="34" charset="0"/>
              </a:rPr>
              <a:t>“Ellie on the road” </a:t>
            </a:r>
            <a:r>
              <a:rPr lang="hr-HR" sz="2400" dirty="0">
                <a:latin typeface="Arial" pitchFamily="34" charset="0"/>
                <a:cs typeface="Arial" pitchFamily="34" charset="0"/>
              </a:rPr>
              <a:t>– sudjelovanje na izložbi, </a:t>
            </a:r>
            <a:r>
              <a:rPr lang="en-US" sz="2400" dirty="0" err="1">
                <a:latin typeface="Arial" pitchFamily="34" charset="0"/>
                <a:cs typeface="Arial" pitchFamily="34" charset="0"/>
              </a:rPr>
              <a:t>organizacij</a:t>
            </a:r>
            <a:r>
              <a:rPr lang="hr-HR" sz="2400" dirty="0">
                <a:latin typeface="Arial" pitchFamily="34" charset="0"/>
                <a:cs typeface="Arial" pitchFamily="34" charset="0"/>
              </a:rPr>
              <a:t>a</a:t>
            </a:r>
            <a:r>
              <a:rPr lang="en-US" sz="2400" dirty="0">
                <a:latin typeface="Arial" pitchFamily="34" charset="0"/>
                <a:cs typeface="Arial" pitchFamily="34" charset="0"/>
              </a:rPr>
              <a:t> </a:t>
            </a:r>
            <a:r>
              <a:rPr lang="hr-HR" sz="2400" dirty="0">
                <a:latin typeface="Arial" pitchFamily="34" charset="0"/>
                <a:cs typeface="Arial" pitchFamily="34" charset="0"/>
              </a:rPr>
              <a:t>zaklada Solidarna (1. nagrada, učenica Elena Šimunić)</a:t>
            </a:r>
          </a:p>
          <a:p>
            <a:pPr algn="just">
              <a:lnSpc>
                <a:spcPct val="150000"/>
              </a:lnSpc>
            </a:pPr>
            <a:r>
              <a:rPr lang="hr-HR" sz="2400" dirty="0">
                <a:latin typeface="Arial" pitchFamily="34" charset="0"/>
                <a:cs typeface="Arial" pitchFamily="34" charset="0"/>
              </a:rPr>
              <a:t>Noć muzeja – radionica, </a:t>
            </a:r>
            <a:r>
              <a:rPr lang="en-US" sz="2400" dirty="0">
                <a:latin typeface="Arial" pitchFamily="34" charset="0"/>
                <a:cs typeface="Arial" pitchFamily="34" charset="0"/>
              </a:rPr>
              <a:t>MUO/ŠPUD, Zagreb </a:t>
            </a:r>
            <a:endParaRPr lang="hr-HR" sz="2400" dirty="0">
              <a:latin typeface="Arial" pitchFamily="34" charset="0"/>
              <a:cs typeface="Arial" pitchFamily="34" charset="0"/>
            </a:endParaRPr>
          </a:p>
          <a:p>
            <a:pPr algn="just">
              <a:lnSpc>
                <a:spcPct val="150000"/>
              </a:lnSpc>
            </a:pPr>
            <a:r>
              <a:rPr lang="en-US" sz="2400" dirty="0" err="1">
                <a:latin typeface="Arial" pitchFamily="34" charset="0"/>
                <a:cs typeface="Arial" pitchFamily="34" charset="0"/>
              </a:rPr>
              <a:t>Zlatni</a:t>
            </a:r>
            <a:r>
              <a:rPr lang="en-US" sz="2400" dirty="0">
                <a:latin typeface="Arial" pitchFamily="34" charset="0"/>
                <a:cs typeface="Arial" pitchFamily="34" charset="0"/>
              </a:rPr>
              <a:t> </a:t>
            </a:r>
            <a:r>
              <a:rPr lang="en-US" sz="2400" dirty="0" err="1">
                <a:latin typeface="Arial" pitchFamily="34" charset="0"/>
                <a:cs typeface="Arial" pitchFamily="34" charset="0"/>
              </a:rPr>
              <a:t>objek</a:t>
            </a:r>
            <a:r>
              <a:rPr lang="hr-HR" sz="2400" dirty="0">
                <a:latin typeface="Arial" pitchFamily="34" charset="0"/>
                <a:cs typeface="Arial" pitchFamily="34" charset="0"/>
              </a:rPr>
              <a:t>ti</a:t>
            </a:r>
            <a:r>
              <a:rPr lang="en-US" sz="2400" dirty="0">
                <a:latin typeface="Arial" pitchFamily="34" charset="0"/>
                <a:cs typeface="Arial" pitchFamily="34" charset="0"/>
              </a:rPr>
              <a:t>v</a:t>
            </a:r>
            <a:r>
              <a:rPr lang="hr-HR" sz="2400" dirty="0">
                <a:latin typeface="Arial" pitchFamily="34" charset="0"/>
                <a:cs typeface="Arial" pitchFamily="34" charset="0"/>
              </a:rPr>
              <a:t> – organizacija i sudjelovanje na izložbi</a:t>
            </a:r>
            <a:r>
              <a:rPr lang="en-US" sz="2400" dirty="0">
                <a:latin typeface="Arial" pitchFamily="34" charset="0"/>
                <a:cs typeface="Arial" pitchFamily="34" charset="0"/>
              </a:rPr>
              <a:t>, </a:t>
            </a:r>
            <a:r>
              <a:rPr lang="hr-HR" sz="2400" dirty="0">
                <a:latin typeface="Arial" pitchFamily="34" charset="0"/>
                <a:cs typeface="Arial" pitchFamily="34" charset="0"/>
              </a:rPr>
              <a:t>Fotoklub </a:t>
            </a:r>
            <a:r>
              <a:rPr lang="en-US" sz="2400" dirty="0">
                <a:latin typeface="Arial" pitchFamily="34" charset="0"/>
                <a:cs typeface="Arial" pitchFamily="34" charset="0"/>
              </a:rPr>
              <a:t>Zagreb </a:t>
            </a:r>
            <a:r>
              <a:rPr lang="hr-HR" sz="2400" dirty="0">
                <a:latin typeface="Arial" pitchFamily="34" charset="0"/>
                <a:cs typeface="Arial" pitchFamily="34" charset="0"/>
              </a:rPr>
              <a:t>(3. nagrada, učenica Elena Šimunić)</a:t>
            </a:r>
          </a:p>
          <a:p>
            <a:pPr algn="just">
              <a:lnSpc>
                <a:spcPct val="150000"/>
              </a:lnSpc>
            </a:pPr>
            <a:r>
              <a:rPr lang="en-US" sz="2400" dirty="0" err="1">
                <a:latin typeface="Arial" pitchFamily="34" charset="0"/>
                <a:cs typeface="Arial" pitchFamily="34" charset="0"/>
              </a:rPr>
              <a:t>Tjedan</a:t>
            </a:r>
            <a:r>
              <a:rPr lang="en-US" sz="2400" dirty="0">
                <a:latin typeface="Arial" pitchFamily="34" charset="0"/>
                <a:cs typeface="Arial" pitchFamily="34" charset="0"/>
              </a:rPr>
              <a:t> </a:t>
            </a:r>
            <a:r>
              <a:rPr lang="en-US" sz="2400" dirty="0" err="1">
                <a:latin typeface="Arial" pitchFamily="34" charset="0"/>
                <a:cs typeface="Arial" pitchFamily="34" charset="0"/>
              </a:rPr>
              <a:t>dizajna</a:t>
            </a:r>
            <a:r>
              <a:rPr lang="hr-HR" sz="2400" dirty="0">
                <a:latin typeface="Arial" pitchFamily="34" charset="0"/>
                <a:cs typeface="Arial" pitchFamily="34" charset="0"/>
              </a:rPr>
              <a:t> -</a:t>
            </a:r>
            <a:r>
              <a:rPr lang="en-US" sz="2400" dirty="0">
                <a:latin typeface="Arial" pitchFamily="34" charset="0"/>
                <a:cs typeface="Arial" pitchFamily="34" charset="0"/>
              </a:rPr>
              <a:t> </a:t>
            </a:r>
            <a:r>
              <a:rPr lang="en-US" sz="2400" dirty="0" err="1">
                <a:latin typeface="Arial" pitchFamily="34" charset="0"/>
                <a:cs typeface="Arial" pitchFamily="34" charset="0"/>
              </a:rPr>
              <a:t>Izložba</a:t>
            </a:r>
            <a:r>
              <a:rPr lang="en-US" sz="2400" dirty="0">
                <a:latin typeface="Arial" pitchFamily="34" charset="0"/>
                <a:cs typeface="Arial" pitchFamily="34" charset="0"/>
              </a:rPr>
              <a:t> </a:t>
            </a:r>
            <a:r>
              <a:rPr lang="en-US" sz="2400" dirty="0" err="1">
                <a:latin typeface="Arial" pitchFamily="34" charset="0"/>
                <a:cs typeface="Arial" pitchFamily="34" charset="0"/>
              </a:rPr>
              <a:t>fotografija</a:t>
            </a:r>
            <a:r>
              <a:rPr lang="hr-HR" sz="2400" dirty="0">
                <a:latin typeface="Arial" pitchFamily="34" charset="0"/>
                <a:cs typeface="Arial" pitchFamily="34" charset="0"/>
              </a:rPr>
              <a:t>, </a:t>
            </a:r>
            <a:r>
              <a:rPr lang="en-US" sz="2400" dirty="0" err="1">
                <a:latin typeface="Arial" pitchFamily="34" charset="0"/>
                <a:cs typeface="Arial" pitchFamily="34" charset="0"/>
              </a:rPr>
              <a:t>izložbeni</a:t>
            </a:r>
            <a:r>
              <a:rPr lang="en-US" sz="2400" dirty="0">
                <a:latin typeface="Arial" pitchFamily="34" charset="0"/>
                <a:cs typeface="Arial" pitchFamily="34" charset="0"/>
              </a:rPr>
              <a:t> </a:t>
            </a:r>
            <a:r>
              <a:rPr lang="en-US" sz="2400" dirty="0" err="1">
                <a:latin typeface="Arial" pitchFamily="34" charset="0"/>
                <a:cs typeface="Arial" pitchFamily="34" charset="0"/>
              </a:rPr>
              <a:t>prostor</a:t>
            </a:r>
            <a:r>
              <a:rPr lang="en-US" sz="2400" dirty="0">
                <a:latin typeface="Arial" pitchFamily="34" charset="0"/>
                <a:cs typeface="Arial" pitchFamily="34" charset="0"/>
              </a:rPr>
              <a:t> ŠPUD-a, Zagreb</a:t>
            </a:r>
            <a:endParaRPr lang="hr-HR" sz="2400" dirty="0">
              <a:latin typeface="Arial" pitchFamily="34" charset="0"/>
              <a:cs typeface="Arial" pitchFamily="34" charset="0"/>
            </a:endParaRPr>
          </a:p>
          <a:p>
            <a:pPr algn="just">
              <a:lnSpc>
                <a:spcPct val="150000"/>
              </a:lnSpc>
            </a:pPr>
            <a:r>
              <a:rPr lang="en-US" sz="2400" dirty="0" err="1">
                <a:latin typeface="Arial" pitchFamily="34" charset="0"/>
                <a:cs typeface="Arial" pitchFamily="34" charset="0"/>
              </a:rPr>
              <a:t>Ambienta</a:t>
            </a:r>
            <a:r>
              <a:rPr lang="hr-HR" sz="2400" dirty="0">
                <a:latin typeface="Arial" pitchFamily="34" charset="0"/>
                <a:cs typeface="Arial" pitchFamily="34" charset="0"/>
              </a:rPr>
              <a:t> - </a:t>
            </a:r>
            <a:r>
              <a:rPr lang="en-US" sz="2400" dirty="0" err="1">
                <a:latin typeface="Arial" pitchFamily="34" charset="0"/>
                <a:cs typeface="Arial" pitchFamily="34" charset="0"/>
              </a:rPr>
              <a:t>Izložba</a:t>
            </a:r>
            <a:r>
              <a:rPr lang="en-US" sz="2400" dirty="0">
                <a:latin typeface="Arial" pitchFamily="34" charset="0"/>
                <a:cs typeface="Arial" pitchFamily="34" charset="0"/>
              </a:rPr>
              <a:t> </a:t>
            </a:r>
            <a:r>
              <a:rPr lang="hr-HR" sz="2400" dirty="0">
                <a:latin typeface="Arial" pitchFamily="34" charset="0"/>
                <a:cs typeface="Arial" pitchFamily="34" charset="0"/>
              </a:rPr>
              <a:t>fotografija</a:t>
            </a:r>
            <a:r>
              <a:rPr lang="en-US" sz="2400" dirty="0">
                <a:latin typeface="Arial" pitchFamily="34" charset="0"/>
                <a:cs typeface="Arial" pitchFamily="34" charset="0"/>
              </a:rPr>
              <a:t>, </a:t>
            </a:r>
            <a:r>
              <a:rPr lang="en-US" sz="2400" dirty="0" err="1">
                <a:latin typeface="Arial" pitchFamily="34" charset="0"/>
                <a:cs typeface="Arial" pitchFamily="34" charset="0"/>
              </a:rPr>
              <a:t>Zagrebački</a:t>
            </a:r>
            <a:r>
              <a:rPr lang="en-US" sz="2400" dirty="0">
                <a:latin typeface="Arial" pitchFamily="34" charset="0"/>
                <a:cs typeface="Arial" pitchFamily="34" charset="0"/>
              </a:rPr>
              <a:t> </a:t>
            </a:r>
            <a:r>
              <a:rPr lang="en-US" sz="2400" dirty="0" err="1">
                <a:latin typeface="Arial" pitchFamily="34" charset="0"/>
                <a:cs typeface="Arial" pitchFamily="34" charset="0"/>
              </a:rPr>
              <a:t>Velesajam</a:t>
            </a:r>
            <a:r>
              <a:rPr lang="en-US" sz="2400" dirty="0">
                <a:latin typeface="Arial" pitchFamily="34" charset="0"/>
                <a:cs typeface="Arial" pitchFamily="34" charset="0"/>
              </a:rPr>
              <a:t>, Zagreb </a:t>
            </a:r>
            <a:endParaRPr lang="hr-HR" sz="2400" dirty="0">
              <a:latin typeface="Arial" pitchFamily="34" charset="0"/>
              <a:cs typeface="Arial" pitchFamily="34" charset="0"/>
            </a:endParaRPr>
          </a:p>
          <a:p>
            <a:pPr algn="just">
              <a:lnSpc>
                <a:spcPct val="150000"/>
              </a:lnSpc>
              <a:buNone/>
            </a:pPr>
            <a:endParaRPr lang="hr-HR" sz="2400" dirty="0">
              <a:latin typeface="Arial" pitchFamily="34" charset="0"/>
              <a:cs typeface="Arial" pitchFamily="34" charset="0"/>
            </a:endParaRPr>
          </a:p>
          <a:p>
            <a:pPr algn="just">
              <a:lnSpc>
                <a:spcPct val="150000"/>
              </a:lnSpc>
            </a:pPr>
            <a:endParaRPr lang="hr-HR" sz="2400" dirty="0">
              <a:latin typeface="Arial" pitchFamily="34" charset="0"/>
              <a:cs typeface="Arial" pitchFamily="34" charset="0"/>
            </a:endParaRPr>
          </a:p>
          <a:p>
            <a:pPr algn="just">
              <a:lnSpc>
                <a:spcPct val="150000"/>
              </a:lnSpc>
            </a:pPr>
            <a:endParaRPr lang="hr-HR" sz="2400" dirty="0">
              <a:latin typeface="Arial" pitchFamily="34" charset="0"/>
              <a:cs typeface="Arial" pitchFamily="34" charset="0"/>
            </a:endParaRPr>
          </a:p>
          <a:p>
            <a:pPr algn="just">
              <a:lnSpc>
                <a:spcPct val="150000"/>
              </a:lnSpc>
            </a:pPr>
            <a:endParaRPr lang="hr-HR" sz="2000" dirty="0">
              <a:latin typeface="Arial" pitchFamily="34" charset="0"/>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IZLOŽBE I PROJEKTI</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pPr algn="just">
              <a:lnSpc>
                <a:spcPct val="150000"/>
              </a:lnSpc>
              <a:buNone/>
            </a:pPr>
            <a:r>
              <a:rPr lang="hr-HR" sz="2000" dirty="0">
                <a:effectLst>
                  <a:outerShdw blurRad="50800" dist="38100" dir="2700000" algn="tl" rotWithShape="0">
                    <a:prstClr val="black">
                      <a:alpha val="40000"/>
                    </a:prstClr>
                  </a:outerShdw>
                </a:effectLst>
                <a:latin typeface="Arial" pitchFamily="34" charset="0"/>
                <a:cs typeface="Arial" pitchFamily="34" charset="0"/>
              </a:rPr>
              <a:t>2017.</a:t>
            </a:r>
            <a:r>
              <a:rPr lang="hr-HR" sz="2000" dirty="0">
                <a:latin typeface="Arial" pitchFamily="34" charset="0"/>
                <a:cs typeface="Arial" pitchFamily="34" charset="0"/>
              </a:rPr>
              <a:t> </a:t>
            </a:r>
          </a:p>
          <a:p>
            <a:pPr>
              <a:lnSpc>
                <a:spcPct val="150000"/>
              </a:lnSpc>
            </a:pPr>
            <a:r>
              <a:rPr lang="en-US" sz="2000" dirty="0" err="1">
                <a:latin typeface="Arial" pitchFamily="34" charset="0"/>
                <a:cs typeface="Arial" pitchFamily="34" charset="0"/>
              </a:rPr>
              <a:t>Radionica</a:t>
            </a:r>
            <a:r>
              <a:rPr lang="en-US" sz="2000" dirty="0">
                <a:latin typeface="Arial" pitchFamily="34" charset="0"/>
                <a:cs typeface="Arial" pitchFamily="34" charset="0"/>
              </a:rPr>
              <a:t> „Camera </a:t>
            </a:r>
            <a:r>
              <a:rPr lang="en-US" sz="2000" dirty="0" err="1">
                <a:latin typeface="Arial" pitchFamily="34" charset="0"/>
                <a:cs typeface="Arial" pitchFamily="34" charset="0"/>
              </a:rPr>
              <a:t>obscura</a:t>
            </a:r>
            <a:r>
              <a:rPr lang="en-US" sz="2000" dirty="0">
                <a:latin typeface="Arial" pitchFamily="34" charset="0"/>
                <a:cs typeface="Arial" pitchFamily="34" charset="0"/>
              </a:rPr>
              <a:t>“, MUO Zagreb</a:t>
            </a:r>
            <a:endParaRPr lang="hr-HR" sz="2000" dirty="0">
              <a:latin typeface="Arial" pitchFamily="34" charset="0"/>
              <a:cs typeface="Arial" pitchFamily="34" charset="0"/>
            </a:endParaRPr>
          </a:p>
          <a:p>
            <a:pPr>
              <a:lnSpc>
                <a:spcPct val="150000"/>
              </a:lnSpc>
            </a:pPr>
            <a:r>
              <a:rPr lang="en-US" sz="2000" dirty="0" err="1">
                <a:latin typeface="Arial" pitchFamily="34" charset="0"/>
                <a:cs typeface="Arial" pitchFamily="34" charset="0"/>
              </a:rPr>
              <a:t>Državno</a:t>
            </a:r>
            <a:r>
              <a:rPr lang="en-US" sz="2000" dirty="0">
                <a:latin typeface="Arial" pitchFamily="34" charset="0"/>
                <a:cs typeface="Arial" pitchFamily="34" charset="0"/>
              </a:rPr>
              <a:t> </a:t>
            </a:r>
            <a:r>
              <a:rPr lang="en-US" sz="2000" dirty="0" err="1">
                <a:latin typeface="Arial" pitchFamily="34" charset="0"/>
                <a:cs typeface="Arial" pitchFamily="34" charset="0"/>
              </a:rPr>
              <a:t>natjecanje</a:t>
            </a:r>
            <a:r>
              <a:rPr lang="en-US" sz="2000" dirty="0">
                <a:latin typeface="Arial" pitchFamily="34" charset="0"/>
                <a:cs typeface="Arial" pitchFamily="34" charset="0"/>
              </a:rPr>
              <a:t> „LIK 2017.“, Rijeka (</a:t>
            </a:r>
            <a:r>
              <a:rPr lang="en-US" sz="2000" dirty="0" err="1">
                <a:latin typeface="Arial" pitchFamily="34" charset="0"/>
                <a:cs typeface="Arial" pitchFamily="34" charset="0"/>
              </a:rPr>
              <a:t>Generacijska</a:t>
            </a:r>
            <a:r>
              <a:rPr lang="en-US" sz="2000" dirty="0">
                <a:latin typeface="Arial" pitchFamily="34" charset="0"/>
                <a:cs typeface="Arial" pitchFamily="34" charset="0"/>
              </a:rPr>
              <a:t> </a:t>
            </a:r>
            <a:r>
              <a:rPr lang="en-US" sz="2000" dirty="0" err="1">
                <a:latin typeface="Arial" pitchFamily="34" charset="0"/>
                <a:cs typeface="Arial" pitchFamily="34" charset="0"/>
              </a:rPr>
              <a:t>nagrada</a:t>
            </a:r>
            <a:r>
              <a:rPr lang="en-US" sz="2000" dirty="0">
                <a:latin typeface="Arial" pitchFamily="34" charset="0"/>
                <a:cs typeface="Arial" pitchFamily="34" charset="0"/>
              </a:rPr>
              <a:t> </a:t>
            </a:r>
            <a:r>
              <a:rPr lang="en-US" sz="2000" dirty="0" err="1">
                <a:latin typeface="Arial" pitchFamily="34" charset="0"/>
                <a:cs typeface="Arial" pitchFamily="34" charset="0"/>
              </a:rPr>
              <a:t>za</a:t>
            </a:r>
            <a:r>
              <a:rPr lang="en-US" sz="2000" dirty="0">
                <a:latin typeface="Arial" pitchFamily="34" charset="0"/>
                <a:cs typeface="Arial" pitchFamily="34" charset="0"/>
              </a:rPr>
              <a:t> 2. </a:t>
            </a:r>
            <a:r>
              <a:rPr lang="en-US" sz="2000" dirty="0" err="1">
                <a:latin typeface="Arial" pitchFamily="34" charset="0"/>
                <a:cs typeface="Arial" pitchFamily="34" charset="0"/>
              </a:rPr>
              <a:t>godinu</a:t>
            </a:r>
            <a:r>
              <a:rPr lang="hr-HR" sz="2000" dirty="0">
                <a:latin typeface="Arial" pitchFamily="34" charset="0"/>
                <a:cs typeface="Arial" pitchFamily="34" charset="0"/>
              </a:rPr>
              <a:t>, učenica Monika Miloševski</a:t>
            </a:r>
            <a:r>
              <a:rPr lang="en-US" sz="2000" dirty="0">
                <a:latin typeface="Arial" pitchFamily="34" charset="0"/>
                <a:cs typeface="Arial" pitchFamily="34" charset="0"/>
              </a:rPr>
              <a:t>) </a:t>
            </a:r>
            <a:endParaRPr lang="hr-HR" sz="2000" dirty="0">
              <a:latin typeface="Arial" pitchFamily="34" charset="0"/>
              <a:cs typeface="Arial" pitchFamily="34" charset="0"/>
            </a:endParaRPr>
          </a:p>
          <a:p>
            <a:pPr>
              <a:lnSpc>
                <a:spcPct val="150000"/>
              </a:lnSpc>
            </a:pPr>
            <a:r>
              <a:rPr lang="hr-HR" sz="2000" dirty="0">
                <a:latin typeface="Arial" pitchFamily="34" charset="0"/>
                <a:cs typeface="Arial" pitchFamily="34" charset="0"/>
              </a:rPr>
              <a:t>Noć muzeja - “</a:t>
            </a:r>
            <a:r>
              <a:rPr lang="en-US" sz="2000" dirty="0">
                <a:latin typeface="Arial" pitchFamily="34" charset="0"/>
                <a:cs typeface="Arial" pitchFamily="34" charset="0"/>
              </a:rPr>
              <a:t>Vintage </a:t>
            </a:r>
            <a:r>
              <a:rPr lang="en-US" sz="2000" dirty="0" err="1">
                <a:latin typeface="Arial" pitchFamily="34" charset="0"/>
                <a:cs typeface="Arial" pitchFamily="34" charset="0"/>
              </a:rPr>
              <a:t>Foto</a:t>
            </a:r>
            <a:r>
              <a:rPr lang="en-US" sz="2000" dirty="0">
                <a:latin typeface="Arial" pitchFamily="34" charset="0"/>
                <a:cs typeface="Arial" pitchFamily="34" charset="0"/>
              </a:rPr>
              <a:t> Studio“</a:t>
            </a:r>
            <a:r>
              <a:rPr lang="hr-HR" sz="2000" dirty="0">
                <a:latin typeface="Arial" pitchFamily="34" charset="0"/>
                <a:cs typeface="Arial" pitchFamily="34" charset="0"/>
              </a:rPr>
              <a:t>, </a:t>
            </a:r>
            <a:r>
              <a:rPr lang="en-US" sz="2000" dirty="0">
                <a:latin typeface="Arial" pitchFamily="34" charset="0"/>
                <a:cs typeface="Arial" pitchFamily="34" charset="0"/>
              </a:rPr>
              <a:t>MUO/ŠPUD, Zagreb </a:t>
            </a:r>
            <a:endParaRPr lang="hr-HR" sz="2000" dirty="0">
              <a:latin typeface="Arial" pitchFamily="34" charset="0"/>
              <a:cs typeface="Arial" pitchFamily="34" charset="0"/>
            </a:endParaRPr>
          </a:p>
          <a:p>
            <a:pPr>
              <a:lnSpc>
                <a:spcPct val="150000"/>
              </a:lnSpc>
            </a:pPr>
            <a:r>
              <a:rPr lang="en-US" sz="2000" dirty="0" err="1">
                <a:latin typeface="Arial" pitchFamily="34" charset="0"/>
                <a:cs typeface="Arial" pitchFamily="34" charset="0"/>
              </a:rPr>
              <a:t>Zlatni</a:t>
            </a:r>
            <a:r>
              <a:rPr lang="en-US" sz="2000" dirty="0">
                <a:latin typeface="Arial" pitchFamily="34" charset="0"/>
                <a:cs typeface="Arial" pitchFamily="34" charset="0"/>
              </a:rPr>
              <a:t> </a:t>
            </a:r>
            <a:r>
              <a:rPr lang="en-US" sz="2000" dirty="0" err="1">
                <a:latin typeface="Arial" pitchFamily="34" charset="0"/>
                <a:cs typeface="Arial" pitchFamily="34" charset="0"/>
              </a:rPr>
              <a:t>objek</a:t>
            </a:r>
            <a:r>
              <a:rPr lang="hr-HR" sz="2000" dirty="0">
                <a:latin typeface="Arial" pitchFamily="34" charset="0"/>
                <a:cs typeface="Arial" pitchFamily="34" charset="0"/>
              </a:rPr>
              <a:t>ti</a:t>
            </a:r>
            <a:r>
              <a:rPr lang="en-US" sz="2000" dirty="0">
                <a:latin typeface="Arial" pitchFamily="34" charset="0"/>
                <a:cs typeface="Arial" pitchFamily="34" charset="0"/>
              </a:rPr>
              <a:t>v</a:t>
            </a:r>
            <a:r>
              <a:rPr lang="hr-HR" sz="2000" dirty="0">
                <a:latin typeface="Arial" pitchFamily="34" charset="0"/>
                <a:cs typeface="Arial" pitchFamily="34" charset="0"/>
              </a:rPr>
              <a:t> – organizacija i sudjelovanje na izložbi</a:t>
            </a:r>
            <a:r>
              <a:rPr lang="en-US" sz="2000" dirty="0">
                <a:latin typeface="Arial" pitchFamily="34" charset="0"/>
                <a:cs typeface="Arial" pitchFamily="34" charset="0"/>
              </a:rPr>
              <a:t>, Zagreb </a:t>
            </a:r>
            <a:endParaRPr lang="hr-HR" sz="2000" dirty="0">
              <a:latin typeface="Arial" pitchFamily="34" charset="0"/>
              <a:cs typeface="Arial" pitchFamily="34" charset="0"/>
            </a:endParaRPr>
          </a:p>
          <a:p>
            <a:pPr>
              <a:lnSpc>
                <a:spcPct val="150000"/>
              </a:lnSpc>
            </a:pPr>
            <a:r>
              <a:rPr lang="en-US" sz="2000" dirty="0" err="1">
                <a:latin typeface="Arial" pitchFamily="34" charset="0"/>
                <a:cs typeface="Arial" pitchFamily="34" charset="0"/>
              </a:rPr>
              <a:t>Tjedan</a:t>
            </a:r>
            <a:r>
              <a:rPr lang="en-US" sz="2000" dirty="0">
                <a:latin typeface="Arial" pitchFamily="34" charset="0"/>
                <a:cs typeface="Arial" pitchFamily="34" charset="0"/>
              </a:rPr>
              <a:t> </a:t>
            </a:r>
            <a:r>
              <a:rPr lang="en-US" sz="2000" dirty="0" err="1">
                <a:latin typeface="Arial" pitchFamily="34" charset="0"/>
                <a:cs typeface="Arial" pitchFamily="34" charset="0"/>
              </a:rPr>
              <a:t>dizajna</a:t>
            </a:r>
            <a:r>
              <a:rPr lang="hr-HR" sz="2000" dirty="0">
                <a:latin typeface="Arial" pitchFamily="34" charset="0"/>
                <a:cs typeface="Arial" pitchFamily="34" charset="0"/>
              </a:rPr>
              <a:t> -</a:t>
            </a:r>
            <a:r>
              <a:rPr lang="en-US" sz="2000" dirty="0">
                <a:latin typeface="Arial" pitchFamily="34" charset="0"/>
                <a:cs typeface="Arial" pitchFamily="34" charset="0"/>
              </a:rPr>
              <a:t> </a:t>
            </a:r>
            <a:r>
              <a:rPr lang="en-US" sz="2000" dirty="0" err="1">
                <a:latin typeface="Arial" pitchFamily="34" charset="0"/>
                <a:cs typeface="Arial" pitchFamily="34" charset="0"/>
              </a:rPr>
              <a:t>Izložba</a:t>
            </a:r>
            <a:r>
              <a:rPr lang="en-US" sz="2000" dirty="0">
                <a:latin typeface="Arial" pitchFamily="34" charset="0"/>
                <a:cs typeface="Arial" pitchFamily="34" charset="0"/>
              </a:rPr>
              <a:t> </a:t>
            </a:r>
            <a:r>
              <a:rPr lang="en-US" sz="2000" dirty="0" err="1">
                <a:latin typeface="Arial" pitchFamily="34" charset="0"/>
                <a:cs typeface="Arial" pitchFamily="34" charset="0"/>
              </a:rPr>
              <a:t>fotografija</a:t>
            </a:r>
            <a:r>
              <a:rPr lang="hr-HR" sz="2000" dirty="0">
                <a:latin typeface="Arial" pitchFamily="34" charset="0"/>
                <a:cs typeface="Arial" pitchFamily="34" charset="0"/>
              </a:rPr>
              <a:t>, </a:t>
            </a:r>
            <a:r>
              <a:rPr lang="en-US" sz="2000" dirty="0" err="1">
                <a:latin typeface="Arial" pitchFamily="34" charset="0"/>
                <a:cs typeface="Arial" pitchFamily="34" charset="0"/>
              </a:rPr>
              <a:t>izložbeni</a:t>
            </a:r>
            <a:r>
              <a:rPr lang="en-US" sz="2000" dirty="0">
                <a:latin typeface="Arial" pitchFamily="34" charset="0"/>
                <a:cs typeface="Arial" pitchFamily="34" charset="0"/>
              </a:rPr>
              <a:t> </a:t>
            </a:r>
            <a:r>
              <a:rPr lang="en-US" sz="2000" dirty="0" err="1">
                <a:latin typeface="Arial" pitchFamily="34" charset="0"/>
                <a:cs typeface="Arial" pitchFamily="34" charset="0"/>
              </a:rPr>
              <a:t>prostor</a:t>
            </a:r>
            <a:r>
              <a:rPr lang="en-US" sz="2000" dirty="0">
                <a:latin typeface="Arial" pitchFamily="34" charset="0"/>
                <a:cs typeface="Arial" pitchFamily="34" charset="0"/>
              </a:rPr>
              <a:t> ŠPUD-a, Zagreb</a:t>
            </a:r>
            <a:endParaRPr lang="hr-HR" sz="2000" dirty="0">
              <a:latin typeface="Arial" pitchFamily="34" charset="0"/>
              <a:cs typeface="Arial" pitchFamily="34" charset="0"/>
            </a:endParaRPr>
          </a:p>
          <a:p>
            <a:pPr>
              <a:lnSpc>
                <a:spcPct val="150000"/>
              </a:lnSpc>
            </a:pPr>
            <a:r>
              <a:rPr lang="en-US" sz="2000" dirty="0" err="1">
                <a:latin typeface="Arial" pitchFamily="34" charset="0"/>
                <a:cs typeface="Arial" pitchFamily="34" charset="0"/>
              </a:rPr>
              <a:t>Ambienta</a:t>
            </a:r>
            <a:r>
              <a:rPr lang="hr-HR" sz="2000" dirty="0">
                <a:latin typeface="Arial" pitchFamily="34" charset="0"/>
                <a:cs typeface="Arial" pitchFamily="34" charset="0"/>
              </a:rPr>
              <a:t> - </a:t>
            </a:r>
            <a:r>
              <a:rPr lang="en-US" sz="2000" dirty="0" err="1">
                <a:latin typeface="Arial" pitchFamily="34" charset="0"/>
                <a:cs typeface="Arial" pitchFamily="34" charset="0"/>
              </a:rPr>
              <a:t>Izložba</a:t>
            </a:r>
            <a:r>
              <a:rPr lang="en-US" sz="2000" dirty="0">
                <a:latin typeface="Arial" pitchFamily="34" charset="0"/>
                <a:cs typeface="Arial" pitchFamily="34" charset="0"/>
              </a:rPr>
              <a:t> </a:t>
            </a:r>
            <a:r>
              <a:rPr lang="hr-HR" sz="2000" dirty="0">
                <a:latin typeface="Arial" pitchFamily="34" charset="0"/>
                <a:cs typeface="Arial" pitchFamily="34" charset="0"/>
              </a:rPr>
              <a:t>fotografija</a:t>
            </a:r>
            <a:r>
              <a:rPr lang="en-US" sz="2000" dirty="0">
                <a:latin typeface="Arial" pitchFamily="34" charset="0"/>
                <a:cs typeface="Arial" pitchFamily="34" charset="0"/>
              </a:rPr>
              <a:t>, </a:t>
            </a:r>
            <a:r>
              <a:rPr lang="en-US" sz="2000" dirty="0" err="1">
                <a:latin typeface="Arial" pitchFamily="34" charset="0"/>
                <a:cs typeface="Arial" pitchFamily="34" charset="0"/>
              </a:rPr>
              <a:t>Zagrebački</a:t>
            </a:r>
            <a:r>
              <a:rPr lang="en-US" sz="2000" dirty="0">
                <a:latin typeface="Arial" pitchFamily="34" charset="0"/>
                <a:cs typeface="Arial" pitchFamily="34" charset="0"/>
              </a:rPr>
              <a:t> </a:t>
            </a:r>
            <a:r>
              <a:rPr lang="en-US" sz="2000" dirty="0" err="1">
                <a:latin typeface="Arial" pitchFamily="34" charset="0"/>
                <a:cs typeface="Arial" pitchFamily="34" charset="0"/>
              </a:rPr>
              <a:t>Velesajam</a:t>
            </a:r>
            <a:r>
              <a:rPr lang="en-US" sz="2000" dirty="0">
                <a:latin typeface="Arial" pitchFamily="34" charset="0"/>
                <a:cs typeface="Arial" pitchFamily="34" charset="0"/>
              </a:rPr>
              <a:t>, Zagreb </a:t>
            </a:r>
            <a:endParaRPr lang="hr-HR" sz="2000" dirty="0">
              <a:latin typeface="Arial" pitchFamily="34" charset="0"/>
              <a:cs typeface="Arial" pitchFamily="34" charset="0"/>
            </a:endParaRPr>
          </a:p>
          <a:p>
            <a:pPr>
              <a:lnSpc>
                <a:spcPct val="150000"/>
              </a:lnSpc>
            </a:pPr>
            <a:endParaRPr lang="hr-HR" sz="2000" dirty="0">
              <a:latin typeface="Arial" pitchFamily="34" charset="0"/>
              <a:cs typeface="Arial" pitchFamily="34" charset="0"/>
            </a:endParaRPr>
          </a:p>
          <a:p>
            <a:pPr algn="just">
              <a:lnSpc>
                <a:spcPct val="150000"/>
              </a:lnSpc>
            </a:pPr>
            <a:endParaRPr lang="hr-HR" sz="2000" dirty="0">
              <a:latin typeface="Arial" pitchFamily="34" charset="0"/>
              <a:cs typeface="Arial" pitchFamily="34" charset="0"/>
            </a:endParaRPr>
          </a:p>
          <a:p>
            <a:pPr algn="just">
              <a:lnSpc>
                <a:spcPct val="150000"/>
              </a:lnSpc>
            </a:pPr>
            <a:endParaRPr lang="hr-HR" sz="2000" dirty="0">
              <a:latin typeface="Arial" pitchFamily="34" charset="0"/>
              <a:cs typeface="Arial" pitchFamily="34" charset="0"/>
            </a:endParaRPr>
          </a:p>
          <a:p>
            <a:pPr algn="just">
              <a:lnSpc>
                <a:spcPct val="150000"/>
              </a:lnSpc>
            </a:pPr>
            <a:endParaRPr lang="hr-HR" sz="2000" dirty="0">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algn="l" rotWithShape="0">
                    <a:prstClr val="black">
                      <a:alpha val="40000"/>
                    </a:prstClr>
                  </a:outerShdw>
                </a:effectLst>
                <a:latin typeface="Arial" pitchFamily="34" charset="0"/>
                <a:cs typeface="Arial" pitchFamily="34" charset="0"/>
              </a:rPr>
              <a:t>IZLOŽBE I PROJEKTI</a:t>
            </a:r>
            <a:endParaRPr lang="en-US" sz="2800" dirty="0">
              <a:effectLst>
                <a:outerShdw blurRad="50800" dist="38100" algn="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lnSpc>
                <a:spcPct val="150000"/>
              </a:lnSpc>
            </a:pPr>
            <a:endParaRPr lang="hr-HR" sz="2000" dirty="0">
              <a:latin typeface="Arial" pitchFamily="34" charset="0"/>
              <a:cs typeface="Arial" pitchFamily="34" charset="0"/>
            </a:endParaRPr>
          </a:p>
          <a:p>
            <a:pPr algn="just">
              <a:lnSpc>
                <a:spcPct val="150000"/>
              </a:lnSpc>
            </a:pPr>
            <a:endParaRPr lang="hr-HR" sz="2000" dirty="0">
              <a:latin typeface="Arial" pitchFamily="34" charset="0"/>
              <a:cs typeface="Arial" pitchFamily="34" charset="0"/>
            </a:endParaRPr>
          </a:p>
          <a:p>
            <a:pPr algn="just">
              <a:lnSpc>
                <a:spcPct val="150000"/>
              </a:lnSpc>
            </a:pPr>
            <a:endParaRPr lang="hr-HR" sz="2000" dirty="0">
              <a:latin typeface="Arial" pitchFamily="34" charset="0"/>
              <a:cs typeface="Arial" pitchFamily="34" charset="0"/>
            </a:endParaRPr>
          </a:p>
          <a:p>
            <a:pPr algn="just">
              <a:lnSpc>
                <a:spcPct val="150000"/>
              </a:lnSpc>
            </a:pPr>
            <a:endParaRPr lang="hr-HR" sz="2000" dirty="0">
              <a:latin typeface="Arial" pitchFamily="34" charset="0"/>
              <a:cs typeface="Arial" pitchFamily="34" charset="0"/>
            </a:endParaRPr>
          </a:p>
        </p:txBody>
      </p:sp>
      <p:sp>
        <p:nvSpPr>
          <p:cNvPr id="5" name="TextBox 4"/>
          <p:cNvSpPr txBox="1"/>
          <p:nvPr/>
        </p:nvSpPr>
        <p:spPr>
          <a:xfrm>
            <a:off x="2209800" y="5940623"/>
            <a:ext cx="4648200" cy="307777"/>
          </a:xfrm>
          <a:prstGeom prst="rect">
            <a:avLst/>
          </a:prstGeom>
          <a:noFill/>
        </p:spPr>
        <p:txBody>
          <a:bodyPr wrap="square" rtlCol="0">
            <a:spAutoFit/>
          </a:bodyPr>
          <a:lstStyle/>
          <a:p>
            <a:pPr algn="r"/>
            <a:r>
              <a:rPr lang="hr-HR" sz="1400" dirty="0">
                <a:latin typeface="Arial" pitchFamily="34" charset="0"/>
                <a:cs typeface="Arial" pitchFamily="34" charset="0"/>
              </a:rPr>
              <a:t>Izložba “Zlatni objektiv”, Ivan </a:t>
            </a:r>
            <a:r>
              <a:rPr lang="hr-HR" sz="1400" dirty="0" err="1">
                <a:latin typeface="Arial" pitchFamily="34" charset="0"/>
                <a:cs typeface="Arial" pitchFamily="34" charset="0"/>
              </a:rPr>
              <a:t>Čizmin</a:t>
            </a:r>
            <a:r>
              <a:rPr lang="hr-HR" sz="1400" dirty="0">
                <a:latin typeface="Arial" pitchFamily="34" charset="0"/>
                <a:cs typeface="Arial" pitchFamily="34" charset="0"/>
              </a:rPr>
              <a:t> – 1. nagrada, 2015.</a:t>
            </a:r>
          </a:p>
        </p:txBody>
      </p:sp>
      <p:pic>
        <p:nvPicPr>
          <p:cNvPr id="7" name="Slik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9019" y="1295399"/>
            <a:ext cx="4442619" cy="4442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IZLOŽBE I PROJEKTI</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a:xfrm>
            <a:off x="457200" y="1600200"/>
            <a:ext cx="8229600" cy="5029200"/>
          </a:xfrm>
        </p:spPr>
        <p:txBody>
          <a:bodyPr>
            <a:normAutofit lnSpcReduction="10000"/>
          </a:bodyPr>
          <a:lstStyle/>
          <a:p>
            <a:pPr>
              <a:lnSpc>
                <a:spcPct val="150000"/>
              </a:lnSpc>
              <a:buNone/>
            </a:pPr>
            <a:r>
              <a:rPr lang="hr-HR" sz="2000" dirty="0">
                <a:effectLst>
                  <a:outerShdw blurRad="50800" dist="38100" dir="2700000" algn="tl" rotWithShape="0">
                    <a:prstClr val="black">
                      <a:alpha val="40000"/>
                    </a:prstClr>
                  </a:outerShdw>
                </a:effectLst>
                <a:latin typeface="Arial" pitchFamily="34" charset="0"/>
                <a:cs typeface="Arial" pitchFamily="34" charset="0"/>
              </a:rPr>
              <a:t>2016.</a:t>
            </a:r>
          </a:p>
          <a:p>
            <a:pPr>
              <a:lnSpc>
                <a:spcPct val="150000"/>
              </a:lnSpc>
            </a:pPr>
            <a:r>
              <a:rPr lang="en-US" sz="2000" dirty="0">
                <a:latin typeface="Arial" pitchFamily="34" charset="0"/>
                <a:cs typeface="Arial" pitchFamily="34" charset="0"/>
              </a:rPr>
              <a:t>Rush - </a:t>
            </a:r>
            <a:r>
              <a:rPr lang="en-US" sz="2000" dirty="0" err="1">
                <a:latin typeface="Arial" pitchFamily="34" charset="0"/>
                <a:cs typeface="Arial" pitchFamily="34" charset="0"/>
              </a:rPr>
              <a:t>radionice</a:t>
            </a:r>
            <a:r>
              <a:rPr lang="en-US" sz="2000" dirty="0">
                <a:latin typeface="Arial" pitchFamily="34" charset="0"/>
                <a:cs typeface="Arial" pitchFamily="34" charset="0"/>
              </a:rPr>
              <a:t> u ŠPUD-u, </a:t>
            </a:r>
            <a:r>
              <a:rPr lang="en-US" sz="2000" dirty="0" err="1">
                <a:latin typeface="Arial" pitchFamily="34" charset="0"/>
                <a:cs typeface="Arial" pitchFamily="34" charset="0"/>
              </a:rPr>
              <a:t>Izložbeni</a:t>
            </a:r>
            <a:r>
              <a:rPr lang="en-US" sz="2000" dirty="0">
                <a:latin typeface="Arial" pitchFamily="34" charset="0"/>
                <a:cs typeface="Arial" pitchFamily="34" charset="0"/>
              </a:rPr>
              <a:t> salon </a:t>
            </a:r>
            <a:r>
              <a:rPr lang="en-US" sz="2000" dirty="0" err="1">
                <a:latin typeface="Arial" pitchFamily="34" charset="0"/>
                <a:cs typeface="Arial" pitchFamily="34" charset="0"/>
              </a:rPr>
              <a:t>Izidor</a:t>
            </a:r>
            <a:r>
              <a:rPr lang="en-US" sz="2000" dirty="0">
                <a:latin typeface="Arial" pitchFamily="34" charset="0"/>
                <a:cs typeface="Arial" pitchFamily="34" charset="0"/>
              </a:rPr>
              <a:t> </a:t>
            </a:r>
            <a:r>
              <a:rPr lang="en-US" sz="2000" dirty="0" err="1">
                <a:latin typeface="Arial" pitchFamily="34" charset="0"/>
                <a:cs typeface="Arial" pitchFamily="34" charset="0"/>
              </a:rPr>
              <a:t>Kršnjavi</a:t>
            </a:r>
            <a:r>
              <a:rPr lang="en-US" sz="2000" dirty="0">
                <a:latin typeface="Arial" pitchFamily="34" charset="0"/>
                <a:cs typeface="Arial" pitchFamily="34" charset="0"/>
              </a:rPr>
              <a:t>, Zagreb</a:t>
            </a:r>
            <a:endParaRPr lang="hr-HR" sz="2000" dirty="0">
              <a:latin typeface="Arial" pitchFamily="34" charset="0"/>
              <a:cs typeface="Arial" pitchFamily="34" charset="0"/>
            </a:endParaRPr>
          </a:p>
          <a:p>
            <a:pPr>
              <a:lnSpc>
                <a:spcPct val="150000"/>
              </a:lnSpc>
            </a:pPr>
            <a:r>
              <a:rPr lang="en-US" sz="2000" dirty="0">
                <a:latin typeface="Arial" pitchFamily="34" charset="0"/>
                <a:cs typeface="Arial" pitchFamily="34" charset="0"/>
              </a:rPr>
              <a:t>„</a:t>
            </a:r>
            <a:r>
              <a:rPr lang="en-US" sz="2000" dirty="0" err="1">
                <a:latin typeface="Arial" pitchFamily="34" charset="0"/>
                <a:cs typeface="Arial" pitchFamily="34" charset="0"/>
              </a:rPr>
              <a:t>Ispit</a:t>
            </a:r>
            <a:r>
              <a:rPr lang="en-US" sz="2000" dirty="0">
                <a:latin typeface="Arial" pitchFamily="34" charset="0"/>
                <a:cs typeface="Arial" pitchFamily="34" charset="0"/>
              </a:rPr>
              <a:t> </a:t>
            </a:r>
            <a:r>
              <a:rPr lang="en-US" sz="2000" dirty="0" err="1">
                <a:latin typeface="Arial" pitchFamily="34" charset="0"/>
                <a:cs typeface="Arial" pitchFamily="34" charset="0"/>
              </a:rPr>
              <a:t>zrelosti</a:t>
            </a:r>
            <a:r>
              <a:rPr lang="en-US" sz="2000" dirty="0">
                <a:latin typeface="Arial" pitchFamily="34" charset="0"/>
                <a:cs typeface="Arial" pitchFamily="34" charset="0"/>
              </a:rPr>
              <a:t>“ – </a:t>
            </a:r>
            <a:r>
              <a:rPr lang="en-US" sz="2000" dirty="0" err="1">
                <a:latin typeface="Arial" pitchFamily="34" charset="0"/>
                <a:cs typeface="Arial" pitchFamily="34" charset="0"/>
              </a:rPr>
              <a:t>izložba</a:t>
            </a:r>
            <a:r>
              <a:rPr lang="en-US" sz="2000" dirty="0">
                <a:latin typeface="Arial" pitchFamily="34" charset="0"/>
                <a:cs typeface="Arial" pitchFamily="34" charset="0"/>
              </a:rPr>
              <a:t> </a:t>
            </a:r>
            <a:r>
              <a:rPr lang="en-US" sz="2000" dirty="0" err="1">
                <a:latin typeface="Arial" pitchFamily="34" charset="0"/>
                <a:cs typeface="Arial" pitchFamily="34" charset="0"/>
              </a:rPr>
              <a:t>fotografija</a:t>
            </a:r>
            <a:r>
              <a:rPr lang="en-US" sz="2000" dirty="0">
                <a:latin typeface="Arial" pitchFamily="34" charset="0"/>
                <a:cs typeface="Arial" pitchFamily="34" charset="0"/>
              </a:rPr>
              <a:t> </a:t>
            </a:r>
            <a:r>
              <a:rPr lang="en-US" sz="2000" dirty="0" err="1">
                <a:latin typeface="Arial" pitchFamily="34" charset="0"/>
                <a:cs typeface="Arial" pitchFamily="34" charset="0"/>
              </a:rPr>
              <a:t>završnih</a:t>
            </a:r>
            <a:r>
              <a:rPr lang="en-US" sz="2000" dirty="0">
                <a:latin typeface="Arial" pitchFamily="34" charset="0"/>
                <a:cs typeface="Arial" pitchFamily="34" charset="0"/>
              </a:rPr>
              <a:t> </a:t>
            </a:r>
            <a:r>
              <a:rPr lang="en-US" sz="2000" dirty="0" err="1">
                <a:latin typeface="Arial" pitchFamily="34" charset="0"/>
                <a:cs typeface="Arial" pitchFamily="34" charset="0"/>
              </a:rPr>
              <a:t>radova</a:t>
            </a:r>
            <a:r>
              <a:rPr lang="en-US" sz="2000" dirty="0">
                <a:latin typeface="Arial" pitchFamily="34" charset="0"/>
                <a:cs typeface="Arial" pitchFamily="34" charset="0"/>
              </a:rPr>
              <a:t>, </a:t>
            </a:r>
            <a:r>
              <a:rPr lang="hr-HR" sz="2000" dirty="0">
                <a:latin typeface="Arial" pitchFamily="34" charset="0"/>
                <a:cs typeface="Arial" pitchFamily="34" charset="0"/>
              </a:rPr>
              <a:t>                          </a:t>
            </a:r>
            <a:r>
              <a:rPr lang="en-US" sz="2000" dirty="0" err="1">
                <a:latin typeface="Arial" pitchFamily="34" charset="0"/>
                <a:cs typeface="Arial" pitchFamily="34" charset="0"/>
              </a:rPr>
              <a:t>Galerija</a:t>
            </a:r>
            <a:r>
              <a:rPr lang="en-US" sz="2000" dirty="0">
                <a:latin typeface="Arial" pitchFamily="34" charset="0"/>
                <a:cs typeface="Arial" pitchFamily="34" charset="0"/>
              </a:rPr>
              <a:t> </a:t>
            </a:r>
            <a:r>
              <a:rPr lang="en-US" sz="2000" dirty="0" err="1">
                <a:latin typeface="Arial" pitchFamily="34" charset="0"/>
                <a:cs typeface="Arial" pitchFamily="34" charset="0"/>
              </a:rPr>
              <a:t>Principij</a:t>
            </a:r>
            <a:r>
              <a:rPr lang="hr-HR" sz="2000" dirty="0">
                <a:latin typeface="Arial" pitchFamily="34" charset="0"/>
                <a:cs typeface="Arial" pitchFamily="34" charset="0"/>
              </a:rPr>
              <a:t>, Rijeka</a:t>
            </a:r>
          </a:p>
          <a:p>
            <a:pPr>
              <a:lnSpc>
                <a:spcPct val="150000"/>
              </a:lnSpc>
            </a:pPr>
            <a:r>
              <a:rPr lang="en-US" sz="2000" dirty="0" err="1">
                <a:latin typeface="Arial" pitchFamily="34" charset="0"/>
                <a:cs typeface="Arial" pitchFamily="34" charset="0"/>
              </a:rPr>
              <a:t>Zlatni</a:t>
            </a:r>
            <a:r>
              <a:rPr lang="en-US" sz="2000" dirty="0">
                <a:latin typeface="Arial" pitchFamily="34" charset="0"/>
                <a:cs typeface="Arial" pitchFamily="34" charset="0"/>
              </a:rPr>
              <a:t> </a:t>
            </a:r>
            <a:r>
              <a:rPr lang="en-US" sz="2000" dirty="0" err="1">
                <a:latin typeface="Arial" pitchFamily="34" charset="0"/>
                <a:cs typeface="Arial" pitchFamily="34" charset="0"/>
              </a:rPr>
              <a:t>objek</a:t>
            </a:r>
            <a:r>
              <a:rPr lang="hr-HR" sz="2000" dirty="0">
                <a:latin typeface="Arial" pitchFamily="34" charset="0"/>
                <a:cs typeface="Arial" pitchFamily="34" charset="0"/>
              </a:rPr>
              <a:t>ti</a:t>
            </a:r>
            <a:r>
              <a:rPr lang="en-US" sz="2000" dirty="0">
                <a:latin typeface="Arial" pitchFamily="34" charset="0"/>
                <a:cs typeface="Arial" pitchFamily="34" charset="0"/>
              </a:rPr>
              <a:t>v</a:t>
            </a:r>
            <a:r>
              <a:rPr lang="hr-HR" sz="2000" dirty="0">
                <a:latin typeface="Arial" pitchFamily="34" charset="0"/>
                <a:cs typeface="Arial" pitchFamily="34" charset="0"/>
              </a:rPr>
              <a:t> – organizacija i sudjelovanje na izložbi</a:t>
            </a:r>
            <a:r>
              <a:rPr lang="en-US" sz="2000" dirty="0">
                <a:latin typeface="Arial" pitchFamily="34" charset="0"/>
                <a:cs typeface="Arial" pitchFamily="34" charset="0"/>
              </a:rPr>
              <a:t>,</a:t>
            </a:r>
            <a:r>
              <a:rPr lang="hr-HR" sz="2000" dirty="0">
                <a:latin typeface="Arial" pitchFamily="34" charset="0"/>
                <a:cs typeface="Arial" pitchFamily="34" charset="0"/>
              </a:rPr>
              <a:t>                 </a:t>
            </a:r>
            <a:r>
              <a:rPr lang="hr-HR" sz="2000" dirty="0" err="1">
                <a:latin typeface="Arial" pitchFamily="34" charset="0"/>
                <a:cs typeface="Arial" pitchFamily="34" charset="0"/>
              </a:rPr>
              <a:t>Fotoklub</a:t>
            </a:r>
            <a:r>
              <a:rPr lang="hr-HR" sz="2000" dirty="0">
                <a:latin typeface="Arial" pitchFamily="34" charset="0"/>
                <a:cs typeface="Arial" pitchFamily="34" charset="0"/>
              </a:rPr>
              <a:t>,</a:t>
            </a:r>
            <a:r>
              <a:rPr lang="en-US" sz="2000" dirty="0">
                <a:latin typeface="Arial" pitchFamily="34" charset="0"/>
                <a:cs typeface="Arial" pitchFamily="34" charset="0"/>
              </a:rPr>
              <a:t> Zagreb </a:t>
            </a:r>
            <a:endParaRPr lang="hr-HR" sz="2000" dirty="0">
              <a:latin typeface="Arial" pitchFamily="34" charset="0"/>
              <a:cs typeface="Arial" pitchFamily="34" charset="0"/>
            </a:endParaRPr>
          </a:p>
          <a:p>
            <a:pPr>
              <a:lnSpc>
                <a:spcPct val="150000"/>
              </a:lnSpc>
            </a:pPr>
            <a:r>
              <a:rPr lang="en-US" sz="2000" dirty="0" err="1">
                <a:latin typeface="Arial" pitchFamily="34" charset="0"/>
                <a:cs typeface="Arial" pitchFamily="34" charset="0"/>
              </a:rPr>
              <a:t>Tjedan</a:t>
            </a:r>
            <a:r>
              <a:rPr lang="en-US" sz="2000" dirty="0">
                <a:latin typeface="Arial" pitchFamily="34" charset="0"/>
                <a:cs typeface="Arial" pitchFamily="34" charset="0"/>
              </a:rPr>
              <a:t> </a:t>
            </a:r>
            <a:r>
              <a:rPr lang="en-US" sz="2000" dirty="0" err="1">
                <a:latin typeface="Arial" pitchFamily="34" charset="0"/>
                <a:cs typeface="Arial" pitchFamily="34" charset="0"/>
              </a:rPr>
              <a:t>dizajna</a:t>
            </a:r>
            <a:r>
              <a:rPr lang="hr-HR" sz="2000" dirty="0">
                <a:latin typeface="Arial" pitchFamily="34" charset="0"/>
                <a:cs typeface="Arial" pitchFamily="34" charset="0"/>
              </a:rPr>
              <a:t> -</a:t>
            </a:r>
            <a:r>
              <a:rPr lang="en-US" sz="2000" dirty="0">
                <a:latin typeface="Arial" pitchFamily="34" charset="0"/>
                <a:cs typeface="Arial" pitchFamily="34" charset="0"/>
              </a:rPr>
              <a:t> </a:t>
            </a:r>
            <a:r>
              <a:rPr lang="en-US" sz="2000" dirty="0" err="1">
                <a:latin typeface="Arial" pitchFamily="34" charset="0"/>
                <a:cs typeface="Arial" pitchFamily="34" charset="0"/>
              </a:rPr>
              <a:t>Izložba</a:t>
            </a:r>
            <a:r>
              <a:rPr lang="en-US" sz="2000" dirty="0">
                <a:latin typeface="Arial" pitchFamily="34" charset="0"/>
                <a:cs typeface="Arial" pitchFamily="34" charset="0"/>
              </a:rPr>
              <a:t> </a:t>
            </a:r>
            <a:r>
              <a:rPr lang="en-US" sz="2000" dirty="0" err="1">
                <a:latin typeface="Arial" pitchFamily="34" charset="0"/>
                <a:cs typeface="Arial" pitchFamily="34" charset="0"/>
              </a:rPr>
              <a:t>fotografija</a:t>
            </a:r>
            <a:r>
              <a:rPr lang="hr-HR" sz="2000" dirty="0">
                <a:latin typeface="Arial" pitchFamily="34" charset="0"/>
                <a:cs typeface="Arial" pitchFamily="34" charset="0"/>
              </a:rPr>
              <a:t>, </a:t>
            </a:r>
            <a:r>
              <a:rPr lang="en-US" sz="2000" dirty="0">
                <a:latin typeface="Arial" pitchFamily="34" charset="0"/>
                <a:cs typeface="Arial" pitchFamily="34" charset="0"/>
              </a:rPr>
              <a:t>Zagreb</a:t>
            </a:r>
            <a:endParaRPr lang="hr-HR" sz="2000" dirty="0">
              <a:latin typeface="Arial" pitchFamily="34" charset="0"/>
              <a:cs typeface="Arial" pitchFamily="34" charset="0"/>
            </a:endParaRPr>
          </a:p>
          <a:p>
            <a:pPr>
              <a:lnSpc>
                <a:spcPct val="150000"/>
              </a:lnSpc>
            </a:pPr>
            <a:r>
              <a:rPr lang="en-US" sz="2000" dirty="0" err="1">
                <a:latin typeface="Arial" pitchFamily="34" charset="0"/>
                <a:cs typeface="Arial" pitchFamily="34" charset="0"/>
              </a:rPr>
              <a:t>Ambienta</a:t>
            </a:r>
            <a:r>
              <a:rPr lang="hr-HR" sz="2000" dirty="0">
                <a:latin typeface="Arial" pitchFamily="34" charset="0"/>
                <a:cs typeface="Arial" pitchFamily="34" charset="0"/>
              </a:rPr>
              <a:t> - </a:t>
            </a:r>
            <a:r>
              <a:rPr lang="en-US" sz="2000" dirty="0" err="1">
                <a:latin typeface="Arial" pitchFamily="34" charset="0"/>
                <a:cs typeface="Arial" pitchFamily="34" charset="0"/>
              </a:rPr>
              <a:t>Izložba</a:t>
            </a:r>
            <a:r>
              <a:rPr lang="en-US" sz="2000" dirty="0">
                <a:latin typeface="Arial" pitchFamily="34" charset="0"/>
                <a:cs typeface="Arial" pitchFamily="34" charset="0"/>
              </a:rPr>
              <a:t> </a:t>
            </a:r>
            <a:r>
              <a:rPr lang="hr-HR" sz="2000" dirty="0">
                <a:latin typeface="Arial" pitchFamily="34" charset="0"/>
                <a:cs typeface="Arial" pitchFamily="34" charset="0"/>
              </a:rPr>
              <a:t>fotografija</a:t>
            </a:r>
            <a:r>
              <a:rPr lang="en-US" sz="2000" dirty="0">
                <a:latin typeface="Arial" pitchFamily="34" charset="0"/>
                <a:cs typeface="Arial" pitchFamily="34" charset="0"/>
              </a:rPr>
              <a:t>, </a:t>
            </a:r>
            <a:r>
              <a:rPr lang="en-US" sz="2000" dirty="0" err="1">
                <a:latin typeface="Arial" pitchFamily="34" charset="0"/>
                <a:cs typeface="Arial" pitchFamily="34" charset="0"/>
              </a:rPr>
              <a:t>Zagrebački</a:t>
            </a:r>
            <a:r>
              <a:rPr lang="en-US" sz="2000" dirty="0">
                <a:latin typeface="Arial" pitchFamily="34" charset="0"/>
                <a:cs typeface="Arial" pitchFamily="34" charset="0"/>
              </a:rPr>
              <a:t> </a:t>
            </a:r>
            <a:r>
              <a:rPr lang="en-US" sz="2000" dirty="0" err="1">
                <a:latin typeface="Arial" pitchFamily="34" charset="0"/>
                <a:cs typeface="Arial" pitchFamily="34" charset="0"/>
              </a:rPr>
              <a:t>Velesajam</a:t>
            </a:r>
            <a:r>
              <a:rPr lang="en-US" sz="2000" dirty="0">
                <a:latin typeface="Arial" pitchFamily="34" charset="0"/>
                <a:cs typeface="Arial" pitchFamily="34" charset="0"/>
              </a:rPr>
              <a:t>, Zagreb</a:t>
            </a:r>
            <a:endParaRPr lang="hr-HR" sz="2000" dirty="0">
              <a:latin typeface="Arial" pitchFamily="34" charset="0"/>
              <a:cs typeface="Arial" pitchFamily="34" charset="0"/>
            </a:endParaRPr>
          </a:p>
          <a:p>
            <a:pPr>
              <a:lnSpc>
                <a:spcPct val="150000"/>
              </a:lnSpc>
            </a:pPr>
            <a:r>
              <a:rPr lang="hr-HR" sz="2000" dirty="0">
                <a:latin typeface="Arial" pitchFamily="34" charset="0"/>
                <a:cs typeface="Arial" pitchFamily="34" charset="0"/>
              </a:rPr>
              <a:t>Suradnja sa tvrtkom Vemotrade d.o.o.- s</a:t>
            </a:r>
            <a:r>
              <a:rPr lang="en-US" sz="2000" dirty="0" err="1">
                <a:latin typeface="Arial" pitchFamily="34" charset="0"/>
                <a:cs typeface="Arial" pitchFamily="34" charset="0"/>
              </a:rPr>
              <a:t>nimanje</a:t>
            </a:r>
            <a:r>
              <a:rPr lang="en-US" sz="2000" dirty="0">
                <a:latin typeface="Arial" pitchFamily="34" charset="0"/>
                <a:cs typeface="Arial" pitchFamily="34" charset="0"/>
              </a:rPr>
              <a:t> </a:t>
            </a:r>
            <a:r>
              <a:rPr lang="en-US" sz="2000" dirty="0" err="1">
                <a:latin typeface="Arial" pitchFamily="34" charset="0"/>
                <a:cs typeface="Arial" pitchFamily="34" charset="0"/>
              </a:rPr>
              <a:t>ambalaže</a:t>
            </a:r>
            <a:endParaRPr lang="hr-HR" sz="2000" dirty="0">
              <a:latin typeface="Arial" pitchFamily="34" charset="0"/>
              <a:cs typeface="Arial" pitchFamily="34" charset="0"/>
            </a:endParaRPr>
          </a:p>
          <a:p>
            <a:pPr>
              <a:lnSpc>
                <a:spcPct val="150000"/>
              </a:lnSpc>
            </a:pPr>
            <a:r>
              <a:rPr lang="en-US" sz="2000" dirty="0" err="1">
                <a:latin typeface="Arial" pitchFamily="34" charset="0"/>
                <a:cs typeface="Arial" pitchFamily="34" charset="0"/>
              </a:rPr>
              <a:t>Noć</a:t>
            </a:r>
            <a:r>
              <a:rPr lang="en-US" sz="2000" dirty="0">
                <a:latin typeface="Arial" pitchFamily="34" charset="0"/>
                <a:cs typeface="Arial" pitchFamily="34" charset="0"/>
              </a:rPr>
              <a:t> </a:t>
            </a:r>
            <a:r>
              <a:rPr lang="en-US" sz="2000" dirty="0" err="1">
                <a:latin typeface="Arial" pitchFamily="34" charset="0"/>
                <a:cs typeface="Arial" pitchFamily="34" charset="0"/>
              </a:rPr>
              <a:t>muzeja</a:t>
            </a:r>
            <a:r>
              <a:rPr lang="hr-HR" sz="2000" dirty="0">
                <a:latin typeface="Arial" pitchFamily="34" charset="0"/>
                <a:cs typeface="Arial" pitchFamily="34" charset="0"/>
              </a:rPr>
              <a:t> -</a:t>
            </a:r>
            <a:r>
              <a:rPr lang="en-US" sz="2000" dirty="0">
                <a:latin typeface="Arial" pitchFamily="34" charset="0"/>
                <a:cs typeface="Arial" pitchFamily="34" charset="0"/>
              </a:rPr>
              <a:t> MUO/ŠPUD, Zagreb </a:t>
            </a:r>
            <a:endParaRPr lang="hr-HR" sz="2000" dirty="0">
              <a:latin typeface="Arial" pitchFamily="34" charset="0"/>
              <a:cs typeface="Arial" pitchFamily="34" charset="0"/>
            </a:endParaRPr>
          </a:p>
          <a:p>
            <a:pPr>
              <a:lnSpc>
                <a:spcPct val="150000"/>
              </a:lnSpc>
            </a:pPr>
            <a:endParaRPr lang="hr-HR" sz="2000" dirty="0">
              <a:latin typeface="Arial" pitchFamily="34" charset="0"/>
              <a:cs typeface="Arial" pitchFamily="34" charset="0"/>
            </a:endParaRPr>
          </a:p>
          <a:p>
            <a:pPr>
              <a:lnSpc>
                <a:spcPct val="150000"/>
              </a:lnSpc>
            </a:pPr>
            <a:endParaRPr lang="hr-HR" sz="2000" dirty="0">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IZLOŽBE I PROJEKTI</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a:xfrm>
            <a:off x="457200" y="1426430"/>
            <a:ext cx="8382000" cy="5257800"/>
          </a:xfrm>
        </p:spPr>
        <p:txBody>
          <a:bodyPr>
            <a:normAutofit fontScale="70000" lnSpcReduction="20000"/>
          </a:bodyPr>
          <a:lstStyle/>
          <a:p>
            <a:pPr>
              <a:lnSpc>
                <a:spcPct val="150000"/>
              </a:lnSpc>
              <a:buNone/>
            </a:pPr>
            <a:r>
              <a:rPr lang="en-US" sz="2900" dirty="0">
                <a:effectLst>
                  <a:outerShdw blurRad="50800" dist="38100" dir="2700000" algn="tl" rotWithShape="0">
                    <a:prstClr val="black">
                      <a:alpha val="40000"/>
                    </a:prstClr>
                  </a:outerShdw>
                </a:effectLst>
                <a:latin typeface="Arial" pitchFamily="34" charset="0"/>
                <a:cs typeface="Arial" pitchFamily="34" charset="0"/>
              </a:rPr>
              <a:t>2015. </a:t>
            </a:r>
            <a:endParaRPr lang="hr-HR" sz="2900" dirty="0">
              <a:effectLst>
                <a:outerShdw blurRad="50800" dist="38100" dir="2700000" algn="tl" rotWithShape="0">
                  <a:prstClr val="black">
                    <a:alpha val="40000"/>
                  </a:prstClr>
                </a:outerShdw>
              </a:effectLst>
              <a:latin typeface="Arial" pitchFamily="34" charset="0"/>
              <a:cs typeface="Arial" pitchFamily="34" charset="0"/>
            </a:endParaRPr>
          </a:p>
          <a:p>
            <a:pPr>
              <a:lnSpc>
                <a:spcPct val="150000"/>
              </a:lnSpc>
            </a:pPr>
            <a:r>
              <a:rPr lang="en-US" sz="2900" dirty="0">
                <a:latin typeface="Arial" pitchFamily="34" charset="0"/>
                <a:cs typeface="Arial" pitchFamily="34" charset="0"/>
              </a:rPr>
              <a:t>„</a:t>
            </a:r>
            <a:r>
              <a:rPr lang="en-US" sz="2900" dirty="0" err="1">
                <a:latin typeface="Arial" pitchFamily="34" charset="0"/>
                <a:cs typeface="Arial" pitchFamily="34" charset="0"/>
              </a:rPr>
              <a:t>Ispit</a:t>
            </a:r>
            <a:r>
              <a:rPr lang="en-US" sz="2900" dirty="0">
                <a:latin typeface="Arial" pitchFamily="34" charset="0"/>
                <a:cs typeface="Arial" pitchFamily="34" charset="0"/>
              </a:rPr>
              <a:t> </a:t>
            </a:r>
            <a:r>
              <a:rPr lang="en-US" sz="2900" dirty="0" err="1">
                <a:latin typeface="Arial" pitchFamily="34" charset="0"/>
                <a:cs typeface="Arial" pitchFamily="34" charset="0"/>
              </a:rPr>
              <a:t>zrelosti</a:t>
            </a:r>
            <a:r>
              <a:rPr lang="en-US" sz="2900" dirty="0">
                <a:latin typeface="Arial" pitchFamily="34" charset="0"/>
                <a:cs typeface="Arial" pitchFamily="34" charset="0"/>
              </a:rPr>
              <a:t>“ – </a:t>
            </a:r>
            <a:r>
              <a:rPr lang="en-US" sz="2900" dirty="0" err="1">
                <a:latin typeface="Arial" pitchFamily="34" charset="0"/>
                <a:cs typeface="Arial" pitchFamily="34" charset="0"/>
              </a:rPr>
              <a:t>izložba</a:t>
            </a:r>
            <a:r>
              <a:rPr lang="en-US" sz="2900" dirty="0">
                <a:latin typeface="Arial" pitchFamily="34" charset="0"/>
                <a:cs typeface="Arial" pitchFamily="34" charset="0"/>
              </a:rPr>
              <a:t> </a:t>
            </a:r>
            <a:r>
              <a:rPr lang="en-US" sz="2900" dirty="0" err="1">
                <a:latin typeface="Arial" pitchFamily="34" charset="0"/>
                <a:cs typeface="Arial" pitchFamily="34" charset="0"/>
              </a:rPr>
              <a:t>fotografija</a:t>
            </a:r>
            <a:r>
              <a:rPr lang="en-US" sz="2900" dirty="0">
                <a:latin typeface="Arial" pitchFamily="34" charset="0"/>
                <a:cs typeface="Arial" pitchFamily="34" charset="0"/>
              </a:rPr>
              <a:t> </a:t>
            </a:r>
            <a:r>
              <a:rPr lang="en-US" sz="2900" dirty="0" err="1">
                <a:latin typeface="Arial" pitchFamily="34" charset="0"/>
                <a:cs typeface="Arial" pitchFamily="34" charset="0"/>
              </a:rPr>
              <a:t>završnih</a:t>
            </a:r>
            <a:r>
              <a:rPr lang="en-US" sz="2900" dirty="0">
                <a:latin typeface="Arial" pitchFamily="34" charset="0"/>
                <a:cs typeface="Arial" pitchFamily="34" charset="0"/>
              </a:rPr>
              <a:t> </a:t>
            </a:r>
            <a:r>
              <a:rPr lang="en-US" sz="2900" dirty="0" err="1">
                <a:latin typeface="Arial" pitchFamily="34" charset="0"/>
                <a:cs typeface="Arial" pitchFamily="34" charset="0"/>
              </a:rPr>
              <a:t>radova</a:t>
            </a:r>
            <a:r>
              <a:rPr lang="en-US" sz="2900" dirty="0">
                <a:latin typeface="Arial" pitchFamily="34" charset="0"/>
                <a:cs typeface="Arial" pitchFamily="34" charset="0"/>
              </a:rPr>
              <a:t>, </a:t>
            </a:r>
            <a:r>
              <a:rPr lang="en-US" sz="2900" dirty="0" err="1">
                <a:latin typeface="Arial" pitchFamily="34" charset="0"/>
                <a:cs typeface="Arial" pitchFamily="34" charset="0"/>
              </a:rPr>
              <a:t>Fotogalerija</a:t>
            </a:r>
            <a:r>
              <a:rPr lang="en-US" sz="2900" dirty="0">
                <a:latin typeface="Arial" pitchFamily="34" charset="0"/>
                <a:cs typeface="Arial" pitchFamily="34" charset="0"/>
              </a:rPr>
              <a:t> </a:t>
            </a:r>
            <a:r>
              <a:rPr lang="en-US" sz="2900" dirty="0" err="1">
                <a:latin typeface="Arial" pitchFamily="34" charset="0"/>
                <a:cs typeface="Arial" pitchFamily="34" charset="0"/>
              </a:rPr>
              <a:t>Dubrava</a:t>
            </a:r>
            <a:r>
              <a:rPr lang="en-US" sz="2900" dirty="0">
                <a:latin typeface="Arial" pitchFamily="34" charset="0"/>
                <a:cs typeface="Arial" pitchFamily="34" charset="0"/>
              </a:rPr>
              <a:t>, Zagreb </a:t>
            </a:r>
            <a:endParaRPr lang="hr-HR" sz="2900" dirty="0">
              <a:latin typeface="Arial" pitchFamily="34" charset="0"/>
              <a:cs typeface="Arial" pitchFamily="34" charset="0"/>
            </a:endParaRPr>
          </a:p>
          <a:p>
            <a:pPr>
              <a:lnSpc>
                <a:spcPct val="150000"/>
              </a:lnSpc>
            </a:pPr>
            <a:r>
              <a:rPr lang="en-US" sz="2900" dirty="0" err="1">
                <a:latin typeface="Arial" pitchFamily="34" charset="0"/>
                <a:cs typeface="Arial" pitchFamily="34" charset="0"/>
              </a:rPr>
              <a:t>Državno</a:t>
            </a:r>
            <a:r>
              <a:rPr lang="en-US" sz="2900" dirty="0">
                <a:latin typeface="Arial" pitchFamily="34" charset="0"/>
                <a:cs typeface="Arial" pitchFamily="34" charset="0"/>
              </a:rPr>
              <a:t> </a:t>
            </a:r>
            <a:r>
              <a:rPr lang="en-US" sz="2900" dirty="0" err="1">
                <a:latin typeface="Arial" pitchFamily="34" charset="0"/>
                <a:cs typeface="Arial" pitchFamily="34" charset="0"/>
              </a:rPr>
              <a:t>natjecanje</a:t>
            </a:r>
            <a:r>
              <a:rPr lang="en-US" sz="2900" dirty="0">
                <a:latin typeface="Arial" pitchFamily="34" charset="0"/>
                <a:cs typeface="Arial" pitchFamily="34" charset="0"/>
              </a:rPr>
              <a:t> „LIK 2015.“, </a:t>
            </a:r>
            <a:r>
              <a:rPr lang="en-US" sz="2900" dirty="0" err="1">
                <a:latin typeface="Arial" pitchFamily="34" charset="0"/>
                <a:cs typeface="Arial" pitchFamily="34" charset="0"/>
              </a:rPr>
              <a:t>Vukovar</a:t>
            </a:r>
            <a:r>
              <a:rPr lang="en-US" sz="2900" dirty="0">
                <a:latin typeface="Arial" pitchFamily="34" charset="0"/>
                <a:cs typeface="Arial" pitchFamily="34" charset="0"/>
              </a:rPr>
              <a:t> (</a:t>
            </a:r>
            <a:r>
              <a:rPr lang="en-US" sz="2900" dirty="0" err="1">
                <a:latin typeface="Arial" pitchFamily="34" charset="0"/>
                <a:cs typeface="Arial" pitchFamily="34" charset="0"/>
              </a:rPr>
              <a:t>Generacijska</a:t>
            </a:r>
            <a:r>
              <a:rPr lang="en-US" sz="2900" dirty="0">
                <a:latin typeface="Arial" pitchFamily="34" charset="0"/>
                <a:cs typeface="Arial" pitchFamily="34" charset="0"/>
              </a:rPr>
              <a:t> </a:t>
            </a:r>
            <a:r>
              <a:rPr lang="en-US" sz="2900" dirty="0" err="1">
                <a:latin typeface="Arial" pitchFamily="34" charset="0"/>
                <a:cs typeface="Arial" pitchFamily="34" charset="0"/>
              </a:rPr>
              <a:t>nagrada</a:t>
            </a:r>
            <a:r>
              <a:rPr lang="en-US" sz="2900" dirty="0">
                <a:latin typeface="Arial" pitchFamily="34" charset="0"/>
                <a:cs typeface="Arial" pitchFamily="34" charset="0"/>
              </a:rPr>
              <a:t> </a:t>
            </a:r>
            <a:r>
              <a:rPr lang="en-US" sz="2900" dirty="0" err="1">
                <a:latin typeface="Arial" pitchFamily="34" charset="0"/>
                <a:cs typeface="Arial" pitchFamily="34" charset="0"/>
              </a:rPr>
              <a:t>za</a:t>
            </a:r>
            <a:r>
              <a:rPr lang="en-US" sz="2900" dirty="0">
                <a:latin typeface="Arial" pitchFamily="34" charset="0"/>
                <a:cs typeface="Arial" pitchFamily="34" charset="0"/>
              </a:rPr>
              <a:t> 4. </a:t>
            </a:r>
            <a:r>
              <a:rPr lang="en-US" sz="2900" dirty="0" err="1">
                <a:latin typeface="Arial" pitchFamily="34" charset="0"/>
                <a:cs typeface="Arial" pitchFamily="34" charset="0"/>
              </a:rPr>
              <a:t>godinu</a:t>
            </a:r>
            <a:r>
              <a:rPr lang="hr-HR" sz="2900" dirty="0">
                <a:latin typeface="Arial" pitchFamily="34" charset="0"/>
                <a:cs typeface="Arial" pitchFamily="34" charset="0"/>
              </a:rPr>
              <a:t>, učenica Lea Boševski</a:t>
            </a:r>
            <a:r>
              <a:rPr lang="en-US" sz="2900" dirty="0">
                <a:latin typeface="Arial" pitchFamily="34" charset="0"/>
                <a:cs typeface="Arial" pitchFamily="34" charset="0"/>
              </a:rPr>
              <a:t>) </a:t>
            </a:r>
            <a:endParaRPr lang="hr-HR" sz="2900" dirty="0">
              <a:latin typeface="Arial" pitchFamily="34" charset="0"/>
              <a:cs typeface="Arial" pitchFamily="34" charset="0"/>
            </a:endParaRPr>
          </a:p>
          <a:p>
            <a:pPr>
              <a:lnSpc>
                <a:spcPct val="150000"/>
              </a:lnSpc>
            </a:pPr>
            <a:r>
              <a:rPr lang="en-US" sz="2900" dirty="0" err="1">
                <a:latin typeface="Arial" pitchFamily="34" charset="0"/>
                <a:cs typeface="Arial" pitchFamily="34" charset="0"/>
              </a:rPr>
              <a:t>Zlatni</a:t>
            </a:r>
            <a:r>
              <a:rPr lang="en-US" sz="2900" dirty="0">
                <a:latin typeface="Arial" pitchFamily="34" charset="0"/>
                <a:cs typeface="Arial" pitchFamily="34" charset="0"/>
              </a:rPr>
              <a:t> </a:t>
            </a:r>
            <a:r>
              <a:rPr lang="en-US" sz="2900" dirty="0" err="1">
                <a:latin typeface="Arial" pitchFamily="34" charset="0"/>
                <a:cs typeface="Arial" pitchFamily="34" charset="0"/>
              </a:rPr>
              <a:t>objektiv</a:t>
            </a:r>
            <a:r>
              <a:rPr lang="hr-HR" sz="2900" dirty="0">
                <a:latin typeface="Arial" pitchFamily="34" charset="0"/>
                <a:cs typeface="Arial" pitchFamily="34" charset="0"/>
              </a:rPr>
              <a:t> - organizacija izložbe,</a:t>
            </a:r>
            <a:r>
              <a:rPr lang="en-US" sz="2900" dirty="0">
                <a:latin typeface="Arial" pitchFamily="34" charset="0"/>
                <a:cs typeface="Arial" pitchFamily="34" charset="0"/>
              </a:rPr>
              <a:t> </a:t>
            </a:r>
            <a:r>
              <a:rPr lang="en-US" sz="2900" dirty="0" err="1">
                <a:latin typeface="Arial" pitchFamily="34" charset="0"/>
                <a:cs typeface="Arial" pitchFamily="34" charset="0"/>
              </a:rPr>
              <a:t>Knjižnica</a:t>
            </a:r>
            <a:r>
              <a:rPr lang="en-US" sz="2900" dirty="0">
                <a:latin typeface="Arial" pitchFamily="34" charset="0"/>
                <a:cs typeface="Arial" pitchFamily="34" charset="0"/>
              </a:rPr>
              <a:t> Marina </a:t>
            </a:r>
            <a:r>
              <a:rPr lang="en-US" sz="2900" dirty="0" err="1">
                <a:latin typeface="Arial" pitchFamily="34" charset="0"/>
                <a:cs typeface="Arial" pitchFamily="34" charset="0"/>
              </a:rPr>
              <a:t>Držića</a:t>
            </a:r>
            <a:r>
              <a:rPr lang="en-US" sz="2900" dirty="0">
                <a:latin typeface="Arial" pitchFamily="34" charset="0"/>
                <a:cs typeface="Arial" pitchFamily="34" charset="0"/>
              </a:rPr>
              <a:t>, Zagreb</a:t>
            </a:r>
            <a:endParaRPr lang="hr-HR" sz="2900" dirty="0">
              <a:latin typeface="Arial" pitchFamily="34" charset="0"/>
              <a:cs typeface="Arial" pitchFamily="34" charset="0"/>
            </a:endParaRPr>
          </a:p>
          <a:p>
            <a:pPr>
              <a:lnSpc>
                <a:spcPct val="150000"/>
              </a:lnSpc>
            </a:pPr>
            <a:r>
              <a:rPr lang="en-US" sz="2900" dirty="0" err="1">
                <a:latin typeface="Arial" pitchFamily="34" charset="0"/>
                <a:cs typeface="Arial" pitchFamily="34" charset="0"/>
              </a:rPr>
              <a:t>Izložba</a:t>
            </a:r>
            <a:r>
              <a:rPr lang="en-US" sz="2900" dirty="0">
                <a:latin typeface="Arial" pitchFamily="34" charset="0"/>
                <a:cs typeface="Arial" pitchFamily="34" charset="0"/>
              </a:rPr>
              <a:t> </a:t>
            </a:r>
            <a:r>
              <a:rPr lang="en-US" sz="2900" dirty="0" err="1">
                <a:latin typeface="Arial" pitchFamily="34" charset="0"/>
                <a:cs typeface="Arial" pitchFamily="34" charset="0"/>
              </a:rPr>
              <a:t>Foto</a:t>
            </a:r>
            <a:r>
              <a:rPr lang="en-US" sz="2900" dirty="0">
                <a:latin typeface="Arial" pitchFamily="34" charset="0"/>
                <a:cs typeface="Arial" pitchFamily="34" charset="0"/>
              </a:rPr>
              <a:t> </a:t>
            </a:r>
            <a:r>
              <a:rPr lang="en-US" sz="2900" dirty="0" err="1">
                <a:latin typeface="Arial" pitchFamily="34" charset="0"/>
                <a:cs typeface="Arial" pitchFamily="34" charset="0"/>
              </a:rPr>
              <a:t>odjela</a:t>
            </a:r>
            <a:r>
              <a:rPr lang="en-US" sz="2900" dirty="0">
                <a:latin typeface="Arial" pitchFamily="34" charset="0"/>
                <a:cs typeface="Arial" pitchFamily="34" charset="0"/>
              </a:rPr>
              <a:t> u </a:t>
            </a:r>
            <a:r>
              <a:rPr lang="en-US" sz="2900" dirty="0" err="1">
                <a:latin typeface="Arial" pitchFamily="34" charset="0"/>
                <a:cs typeface="Arial" pitchFamily="34" charset="0"/>
              </a:rPr>
              <a:t>Knjižnici</a:t>
            </a:r>
            <a:r>
              <a:rPr lang="en-US" sz="2900" dirty="0">
                <a:latin typeface="Arial" pitchFamily="34" charset="0"/>
                <a:cs typeface="Arial" pitchFamily="34" charset="0"/>
              </a:rPr>
              <a:t> </a:t>
            </a:r>
            <a:r>
              <a:rPr lang="en-US" sz="2900" dirty="0" err="1">
                <a:latin typeface="Arial" pitchFamily="34" charset="0"/>
                <a:cs typeface="Arial" pitchFamily="34" charset="0"/>
              </a:rPr>
              <a:t>Voltino</a:t>
            </a:r>
            <a:r>
              <a:rPr lang="en-US" sz="2900" dirty="0">
                <a:latin typeface="Arial" pitchFamily="34" charset="0"/>
                <a:cs typeface="Arial" pitchFamily="34" charset="0"/>
              </a:rPr>
              <a:t>, Zagreb </a:t>
            </a:r>
            <a:endParaRPr lang="hr-HR" sz="2900" dirty="0">
              <a:latin typeface="Arial" pitchFamily="34" charset="0"/>
              <a:cs typeface="Arial" pitchFamily="34" charset="0"/>
            </a:endParaRPr>
          </a:p>
          <a:p>
            <a:pPr>
              <a:lnSpc>
                <a:spcPct val="150000"/>
              </a:lnSpc>
            </a:pPr>
            <a:r>
              <a:rPr lang="en-US" sz="2900" dirty="0" err="1">
                <a:latin typeface="Arial" pitchFamily="34" charset="0"/>
                <a:cs typeface="Arial" pitchFamily="34" charset="0"/>
              </a:rPr>
              <a:t>Noć</a:t>
            </a:r>
            <a:r>
              <a:rPr lang="en-US" sz="2900" dirty="0">
                <a:latin typeface="Arial" pitchFamily="34" charset="0"/>
                <a:cs typeface="Arial" pitchFamily="34" charset="0"/>
              </a:rPr>
              <a:t> </a:t>
            </a:r>
            <a:r>
              <a:rPr lang="en-US" sz="2900" dirty="0" err="1">
                <a:latin typeface="Arial" pitchFamily="34" charset="0"/>
                <a:cs typeface="Arial" pitchFamily="34" charset="0"/>
              </a:rPr>
              <a:t>muzeja</a:t>
            </a:r>
            <a:r>
              <a:rPr lang="en-US" sz="2900" dirty="0">
                <a:latin typeface="Arial" pitchFamily="34" charset="0"/>
                <a:cs typeface="Arial" pitchFamily="34" charset="0"/>
              </a:rPr>
              <a:t>, MUO/ŠPUD, Zagreb</a:t>
            </a:r>
            <a:endParaRPr lang="hr-HR" sz="2900" dirty="0">
              <a:latin typeface="Arial" pitchFamily="34" charset="0"/>
              <a:cs typeface="Arial" pitchFamily="34" charset="0"/>
            </a:endParaRPr>
          </a:p>
          <a:p>
            <a:pPr>
              <a:lnSpc>
                <a:spcPct val="150000"/>
              </a:lnSpc>
            </a:pPr>
            <a:r>
              <a:rPr lang="en-US" sz="2900" dirty="0" err="1">
                <a:latin typeface="Arial" pitchFamily="34" charset="0"/>
                <a:cs typeface="Arial" pitchFamily="34" charset="0"/>
              </a:rPr>
              <a:t>Tjedan</a:t>
            </a:r>
            <a:r>
              <a:rPr lang="en-US" sz="2900" dirty="0">
                <a:latin typeface="Arial" pitchFamily="34" charset="0"/>
                <a:cs typeface="Arial" pitchFamily="34" charset="0"/>
              </a:rPr>
              <a:t> </a:t>
            </a:r>
            <a:r>
              <a:rPr lang="en-US" sz="2900" dirty="0" err="1">
                <a:latin typeface="Arial" pitchFamily="34" charset="0"/>
                <a:cs typeface="Arial" pitchFamily="34" charset="0"/>
              </a:rPr>
              <a:t>dizajna</a:t>
            </a:r>
            <a:r>
              <a:rPr lang="hr-HR" sz="2900" dirty="0">
                <a:latin typeface="Arial" pitchFamily="34" charset="0"/>
                <a:cs typeface="Arial" pitchFamily="34" charset="0"/>
              </a:rPr>
              <a:t> -</a:t>
            </a:r>
            <a:r>
              <a:rPr lang="en-US" sz="2900" dirty="0">
                <a:latin typeface="Arial" pitchFamily="34" charset="0"/>
                <a:cs typeface="Arial" pitchFamily="34" charset="0"/>
              </a:rPr>
              <a:t> </a:t>
            </a:r>
            <a:r>
              <a:rPr lang="en-US" sz="2900" dirty="0" err="1">
                <a:latin typeface="Arial" pitchFamily="34" charset="0"/>
                <a:cs typeface="Arial" pitchFamily="34" charset="0"/>
              </a:rPr>
              <a:t>Izložba</a:t>
            </a:r>
            <a:r>
              <a:rPr lang="en-US" sz="2900" dirty="0">
                <a:latin typeface="Arial" pitchFamily="34" charset="0"/>
                <a:cs typeface="Arial" pitchFamily="34" charset="0"/>
              </a:rPr>
              <a:t> </a:t>
            </a:r>
            <a:r>
              <a:rPr lang="en-US" sz="2900" dirty="0" err="1">
                <a:latin typeface="Arial" pitchFamily="34" charset="0"/>
                <a:cs typeface="Arial" pitchFamily="34" charset="0"/>
              </a:rPr>
              <a:t>fotografija</a:t>
            </a:r>
            <a:r>
              <a:rPr lang="hr-HR" sz="2900" dirty="0">
                <a:latin typeface="Arial" pitchFamily="34" charset="0"/>
                <a:cs typeface="Arial" pitchFamily="34" charset="0"/>
              </a:rPr>
              <a:t>,</a:t>
            </a:r>
            <a:r>
              <a:rPr lang="en-US" sz="2900" dirty="0">
                <a:latin typeface="Arial" pitchFamily="34" charset="0"/>
                <a:cs typeface="Arial" pitchFamily="34" charset="0"/>
              </a:rPr>
              <a:t> Zagreb</a:t>
            </a:r>
            <a:endParaRPr lang="hr-HR" sz="2900" dirty="0">
              <a:latin typeface="Arial" pitchFamily="34" charset="0"/>
              <a:cs typeface="Arial" pitchFamily="34" charset="0"/>
            </a:endParaRPr>
          </a:p>
          <a:p>
            <a:pPr>
              <a:lnSpc>
                <a:spcPct val="150000"/>
              </a:lnSpc>
            </a:pPr>
            <a:r>
              <a:rPr lang="en-US" sz="2900" dirty="0" err="1">
                <a:latin typeface="Arial" pitchFamily="34" charset="0"/>
                <a:cs typeface="Arial" pitchFamily="34" charset="0"/>
              </a:rPr>
              <a:t>Ambienta</a:t>
            </a:r>
            <a:r>
              <a:rPr lang="hr-HR" sz="2900" dirty="0">
                <a:latin typeface="Arial" pitchFamily="34" charset="0"/>
                <a:cs typeface="Arial" pitchFamily="34" charset="0"/>
              </a:rPr>
              <a:t> - </a:t>
            </a:r>
            <a:r>
              <a:rPr lang="en-US" sz="2900" dirty="0" err="1">
                <a:latin typeface="Arial" pitchFamily="34" charset="0"/>
                <a:cs typeface="Arial" pitchFamily="34" charset="0"/>
              </a:rPr>
              <a:t>Izložba</a:t>
            </a:r>
            <a:r>
              <a:rPr lang="en-US" sz="2900" dirty="0">
                <a:latin typeface="Arial" pitchFamily="34" charset="0"/>
                <a:cs typeface="Arial" pitchFamily="34" charset="0"/>
              </a:rPr>
              <a:t> </a:t>
            </a:r>
            <a:r>
              <a:rPr lang="hr-HR" sz="2900" dirty="0">
                <a:latin typeface="Arial" pitchFamily="34" charset="0"/>
                <a:cs typeface="Arial" pitchFamily="34" charset="0"/>
              </a:rPr>
              <a:t>fotografija</a:t>
            </a:r>
            <a:r>
              <a:rPr lang="en-US" sz="2900" dirty="0">
                <a:latin typeface="Arial" pitchFamily="34" charset="0"/>
                <a:cs typeface="Arial" pitchFamily="34" charset="0"/>
              </a:rPr>
              <a:t>, </a:t>
            </a:r>
            <a:r>
              <a:rPr lang="en-US" sz="2900" dirty="0" err="1">
                <a:latin typeface="Arial" pitchFamily="34" charset="0"/>
                <a:cs typeface="Arial" pitchFamily="34" charset="0"/>
              </a:rPr>
              <a:t>Zagrebački</a:t>
            </a:r>
            <a:r>
              <a:rPr lang="en-US" sz="2900" dirty="0">
                <a:latin typeface="Arial" pitchFamily="34" charset="0"/>
                <a:cs typeface="Arial" pitchFamily="34" charset="0"/>
              </a:rPr>
              <a:t> </a:t>
            </a:r>
            <a:r>
              <a:rPr lang="en-US" sz="2900" dirty="0" err="1">
                <a:latin typeface="Arial" pitchFamily="34" charset="0"/>
                <a:cs typeface="Arial" pitchFamily="34" charset="0"/>
              </a:rPr>
              <a:t>Velesajam</a:t>
            </a:r>
            <a:r>
              <a:rPr lang="en-US" sz="2900" dirty="0">
                <a:latin typeface="Arial" pitchFamily="34" charset="0"/>
                <a:cs typeface="Arial" pitchFamily="34" charset="0"/>
              </a:rPr>
              <a:t>, Zagreb </a:t>
            </a:r>
            <a:endParaRPr lang="hr-HR" sz="2900" dirty="0">
              <a:latin typeface="Arial" pitchFamily="34" charset="0"/>
              <a:cs typeface="Arial" pitchFamily="34" charset="0"/>
            </a:endParaRPr>
          </a:p>
          <a:p>
            <a:pPr>
              <a:lnSpc>
                <a:spcPct val="150000"/>
              </a:lnSpc>
            </a:pPr>
            <a:r>
              <a:rPr lang="hr-HR" sz="2900" dirty="0">
                <a:latin typeface="Arial" pitchFamily="34" charset="0"/>
                <a:cs typeface="Arial" pitchFamily="34" charset="0"/>
              </a:rPr>
              <a:t>“Obrazine” – sudjelovanje na izložbi, Opatija</a:t>
            </a:r>
          </a:p>
          <a:p>
            <a:pPr>
              <a:lnSpc>
                <a:spcPct val="150000"/>
              </a:lnSpc>
            </a:pPr>
            <a:endParaRPr lang="hr-HR" sz="2200" dirty="0">
              <a:latin typeface="Arial" pitchFamily="34" charset="0"/>
              <a:cs typeface="Arial" pitchFamily="34" charset="0"/>
            </a:endParaRPr>
          </a:p>
          <a:p>
            <a:pPr>
              <a:lnSpc>
                <a:spcPct val="150000"/>
              </a:lnSpc>
            </a:pPr>
            <a:endParaRPr lang="hr-HR" sz="2000" dirty="0">
              <a:latin typeface="Arial" pitchFamily="34"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IZLOŽBE I PROJEKTI</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pic>
        <p:nvPicPr>
          <p:cNvPr id="4" name="Picture 3"/>
          <p:cNvPicPr>
            <a:picLocks noChangeAspect="1" noChangeArrowheads="1"/>
          </p:cNvPicPr>
          <p:nvPr/>
        </p:nvPicPr>
        <p:blipFill>
          <a:blip r:embed="rId2" cstate="print"/>
          <a:srcRect/>
          <a:stretch>
            <a:fillRect/>
          </a:stretch>
        </p:blipFill>
        <p:spPr bwMode="auto">
          <a:xfrm>
            <a:off x="1638300" y="1295400"/>
            <a:ext cx="5867400" cy="4388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4872505" y="5834624"/>
            <a:ext cx="2744662" cy="307777"/>
          </a:xfrm>
          <a:prstGeom prst="rect">
            <a:avLst/>
          </a:prstGeom>
        </p:spPr>
        <p:txBody>
          <a:bodyPr wrap="none">
            <a:spAutoFit/>
          </a:bodyPr>
          <a:lstStyle/>
          <a:p>
            <a:pPr algn="r"/>
            <a:r>
              <a:rPr lang="hr-HR" sz="1400" dirty="0">
                <a:latin typeface="Arial" pitchFamily="34" charset="0"/>
                <a:cs typeface="Arial" pitchFamily="34" charset="0"/>
              </a:rPr>
              <a:t>Noć muzeja, MUO/ŠPUD, 2018.</a:t>
            </a:r>
            <a:endParaRPr lang="en-US" sz="1400" dirty="0">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IZLOŽBE I PROJEKTI</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a:xfrm>
            <a:off x="457200" y="1600200"/>
            <a:ext cx="8382000" cy="5257800"/>
          </a:xfrm>
        </p:spPr>
        <p:txBody>
          <a:bodyPr>
            <a:normAutofit/>
          </a:bodyPr>
          <a:lstStyle/>
          <a:p>
            <a:pPr>
              <a:lnSpc>
                <a:spcPct val="150000"/>
              </a:lnSpc>
              <a:buNone/>
            </a:pPr>
            <a:r>
              <a:rPr lang="en-US" sz="2000" dirty="0">
                <a:effectLst>
                  <a:outerShdw blurRad="50800" dist="38100" dir="2700000" algn="tl" rotWithShape="0">
                    <a:prstClr val="black">
                      <a:alpha val="40000"/>
                    </a:prstClr>
                  </a:outerShdw>
                </a:effectLst>
                <a:latin typeface="Arial" pitchFamily="34" charset="0"/>
                <a:cs typeface="Arial" pitchFamily="34" charset="0"/>
              </a:rPr>
              <a:t>201</a:t>
            </a:r>
            <a:r>
              <a:rPr lang="hr-HR" sz="2000" dirty="0">
                <a:effectLst>
                  <a:outerShdw blurRad="50800" dist="38100" dir="2700000" algn="tl" rotWithShape="0">
                    <a:prstClr val="black">
                      <a:alpha val="40000"/>
                    </a:prstClr>
                  </a:outerShdw>
                </a:effectLst>
                <a:latin typeface="Arial" pitchFamily="34" charset="0"/>
                <a:cs typeface="Arial" pitchFamily="34" charset="0"/>
              </a:rPr>
              <a:t>4</a:t>
            </a:r>
            <a:r>
              <a:rPr lang="en-US" sz="2000" dirty="0">
                <a:effectLst>
                  <a:outerShdw blurRad="50800" dist="38100" dir="2700000" algn="tl" rotWithShape="0">
                    <a:prstClr val="black">
                      <a:alpha val="40000"/>
                    </a:prstClr>
                  </a:outerShdw>
                </a:effectLst>
                <a:latin typeface="Arial" pitchFamily="34" charset="0"/>
                <a:cs typeface="Arial" pitchFamily="34" charset="0"/>
              </a:rPr>
              <a:t>. </a:t>
            </a:r>
            <a:endParaRPr lang="hr-HR" sz="2000" dirty="0">
              <a:effectLst>
                <a:outerShdw blurRad="50800" dist="38100" dir="2700000" algn="tl" rotWithShape="0">
                  <a:prstClr val="black">
                    <a:alpha val="40000"/>
                  </a:prstClr>
                </a:outerShdw>
              </a:effectLst>
              <a:latin typeface="Arial" pitchFamily="34" charset="0"/>
              <a:cs typeface="Arial" pitchFamily="34" charset="0"/>
            </a:endParaRPr>
          </a:p>
          <a:p>
            <a:pPr>
              <a:lnSpc>
                <a:spcPct val="150000"/>
              </a:lnSpc>
            </a:pPr>
            <a:r>
              <a:rPr lang="en-US" sz="2000" dirty="0" err="1">
                <a:latin typeface="Arial" pitchFamily="34" charset="0"/>
                <a:cs typeface="Arial" pitchFamily="34" charset="0"/>
              </a:rPr>
              <a:t>Ambienta</a:t>
            </a:r>
            <a:r>
              <a:rPr lang="hr-HR" sz="2000" dirty="0">
                <a:latin typeface="Arial" pitchFamily="34" charset="0"/>
                <a:cs typeface="Arial" pitchFamily="34" charset="0"/>
              </a:rPr>
              <a:t> - </a:t>
            </a:r>
            <a:r>
              <a:rPr lang="en-US" sz="2000" dirty="0" err="1">
                <a:latin typeface="Arial" pitchFamily="34" charset="0"/>
                <a:cs typeface="Arial" pitchFamily="34" charset="0"/>
              </a:rPr>
              <a:t>Izložba</a:t>
            </a:r>
            <a:r>
              <a:rPr lang="en-US" sz="2000" dirty="0">
                <a:latin typeface="Arial" pitchFamily="34" charset="0"/>
                <a:cs typeface="Arial" pitchFamily="34" charset="0"/>
              </a:rPr>
              <a:t> </a:t>
            </a:r>
            <a:r>
              <a:rPr lang="en-US" sz="2000" dirty="0" err="1">
                <a:latin typeface="Arial" pitchFamily="34" charset="0"/>
                <a:cs typeface="Arial" pitchFamily="34" charset="0"/>
              </a:rPr>
              <a:t>Foto</a:t>
            </a:r>
            <a:r>
              <a:rPr lang="en-US" sz="2000" dirty="0">
                <a:latin typeface="Arial" pitchFamily="34" charset="0"/>
                <a:cs typeface="Arial" pitchFamily="34" charset="0"/>
              </a:rPr>
              <a:t> </a:t>
            </a:r>
            <a:r>
              <a:rPr lang="en-US" sz="2000" dirty="0" err="1">
                <a:latin typeface="Arial" pitchFamily="34" charset="0"/>
                <a:cs typeface="Arial" pitchFamily="34" charset="0"/>
              </a:rPr>
              <a:t>odjela</a:t>
            </a:r>
            <a:r>
              <a:rPr lang="en-US" sz="2000" dirty="0">
                <a:latin typeface="Arial" pitchFamily="34" charset="0"/>
                <a:cs typeface="Arial" pitchFamily="34" charset="0"/>
              </a:rPr>
              <a:t>, </a:t>
            </a:r>
            <a:r>
              <a:rPr lang="en-US" sz="2000" dirty="0" err="1">
                <a:latin typeface="Arial" pitchFamily="34" charset="0"/>
                <a:cs typeface="Arial" pitchFamily="34" charset="0"/>
              </a:rPr>
              <a:t>Zagrebački</a:t>
            </a:r>
            <a:r>
              <a:rPr lang="en-US" sz="2000" dirty="0">
                <a:latin typeface="Arial" pitchFamily="34" charset="0"/>
                <a:cs typeface="Arial" pitchFamily="34" charset="0"/>
              </a:rPr>
              <a:t> </a:t>
            </a:r>
            <a:r>
              <a:rPr lang="en-US" sz="2000" dirty="0" err="1">
                <a:latin typeface="Arial" pitchFamily="34" charset="0"/>
                <a:cs typeface="Arial" pitchFamily="34" charset="0"/>
              </a:rPr>
              <a:t>Velesajam</a:t>
            </a:r>
            <a:r>
              <a:rPr lang="en-US" sz="2000" dirty="0">
                <a:latin typeface="Arial" pitchFamily="34" charset="0"/>
                <a:cs typeface="Arial" pitchFamily="34" charset="0"/>
              </a:rPr>
              <a:t>, Zagreb </a:t>
            </a:r>
            <a:endParaRPr lang="hr-HR" sz="2000" dirty="0">
              <a:latin typeface="Arial" pitchFamily="34" charset="0"/>
              <a:cs typeface="Arial" pitchFamily="34" charset="0"/>
            </a:endParaRPr>
          </a:p>
          <a:p>
            <a:pPr>
              <a:lnSpc>
                <a:spcPct val="150000"/>
              </a:lnSpc>
            </a:pPr>
            <a:r>
              <a:rPr lang="en-US" sz="2000" dirty="0" err="1">
                <a:latin typeface="Arial" pitchFamily="34" charset="0"/>
                <a:cs typeface="Arial" pitchFamily="34" charset="0"/>
              </a:rPr>
              <a:t>Zlatni</a:t>
            </a:r>
            <a:r>
              <a:rPr lang="en-US" sz="2000" dirty="0">
                <a:latin typeface="Arial" pitchFamily="34" charset="0"/>
                <a:cs typeface="Arial" pitchFamily="34" charset="0"/>
              </a:rPr>
              <a:t> </a:t>
            </a:r>
            <a:r>
              <a:rPr lang="en-US" sz="2000" dirty="0" err="1">
                <a:latin typeface="Arial" pitchFamily="34" charset="0"/>
                <a:cs typeface="Arial" pitchFamily="34" charset="0"/>
              </a:rPr>
              <a:t>objek</a:t>
            </a:r>
            <a:r>
              <a:rPr lang="hr-HR" sz="2000" dirty="0">
                <a:latin typeface="Arial" pitchFamily="34" charset="0"/>
                <a:cs typeface="Arial" pitchFamily="34" charset="0"/>
              </a:rPr>
              <a:t>tiv – organizacija i sudjelovanje na izložbi</a:t>
            </a:r>
            <a:r>
              <a:rPr lang="en-US" sz="2000" dirty="0">
                <a:latin typeface="Arial" pitchFamily="34" charset="0"/>
                <a:cs typeface="Arial" pitchFamily="34" charset="0"/>
              </a:rPr>
              <a:t>, Zagreb </a:t>
            </a:r>
            <a:endParaRPr lang="hr-HR" sz="2000" dirty="0">
              <a:latin typeface="Arial" pitchFamily="34" charset="0"/>
              <a:cs typeface="Arial" pitchFamily="34" charset="0"/>
            </a:endParaRPr>
          </a:p>
          <a:p>
            <a:pPr>
              <a:lnSpc>
                <a:spcPct val="150000"/>
              </a:lnSpc>
            </a:pPr>
            <a:r>
              <a:rPr lang="en-US" sz="2000" dirty="0" err="1">
                <a:latin typeface="Arial" pitchFamily="34" charset="0"/>
                <a:cs typeface="Arial" pitchFamily="34" charset="0"/>
              </a:rPr>
              <a:t>Noć</a:t>
            </a:r>
            <a:r>
              <a:rPr lang="en-US" sz="2000" dirty="0">
                <a:latin typeface="Arial" pitchFamily="34" charset="0"/>
                <a:cs typeface="Arial" pitchFamily="34" charset="0"/>
              </a:rPr>
              <a:t> </a:t>
            </a:r>
            <a:r>
              <a:rPr lang="en-US" sz="2000" dirty="0" err="1">
                <a:latin typeface="Arial" pitchFamily="34" charset="0"/>
                <a:cs typeface="Arial" pitchFamily="34" charset="0"/>
              </a:rPr>
              <a:t>muzeja</a:t>
            </a:r>
            <a:r>
              <a:rPr lang="en-US" sz="2000" dirty="0">
                <a:latin typeface="Arial" pitchFamily="34" charset="0"/>
                <a:cs typeface="Arial" pitchFamily="34" charset="0"/>
              </a:rPr>
              <a:t>, MUO/ŠPUD, Zagreb </a:t>
            </a:r>
            <a:endParaRPr lang="hr-HR" sz="2000" dirty="0">
              <a:latin typeface="Arial" pitchFamily="34" charset="0"/>
              <a:cs typeface="Arial" pitchFamily="34" charset="0"/>
            </a:endParaRPr>
          </a:p>
          <a:p>
            <a:pPr>
              <a:lnSpc>
                <a:spcPct val="150000"/>
              </a:lnSpc>
            </a:pPr>
            <a:r>
              <a:rPr lang="en-US" sz="2000" dirty="0" err="1">
                <a:latin typeface="Arial" pitchFamily="34" charset="0"/>
                <a:cs typeface="Arial" pitchFamily="34" charset="0"/>
              </a:rPr>
              <a:t>Tjedan</a:t>
            </a:r>
            <a:r>
              <a:rPr lang="en-US" sz="2000" dirty="0">
                <a:latin typeface="Arial" pitchFamily="34" charset="0"/>
                <a:cs typeface="Arial" pitchFamily="34" charset="0"/>
              </a:rPr>
              <a:t> </a:t>
            </a:r>
            <a:r>
              <a:rPr lang="en-US" sz="2000" dirty="0" err="1">
                <a:latin typeface="Arial" pitchFamily="34" charset="0"/>
                <a:cs typeface="Arial" pitchFamily="34" charset="0"/>
              </a:rPr>
              <a:t>dizajna</a:t>
            </a:r>
            <a:r>
              <a:rPr lang="hr-HR" sz="2000" dirty="0">
                <a:latin typeface="Arial" pitchFamily="34" charset="0"/>
                <a:cs typeface="Arial" pitchFamily="34" charset="0"/>
              </a:rPr>
              <a:t> -</a:t>
            </a:r>
            <a:r>
              <a:rPr lang="en-US" sz="2000" dirty="0">
                <a:latin typeface="Arial" pitchFamily="34" charset="0"/>
                <a:cs typeface="Arial" pitchFamily="34" charset="0"/>
              </a:rPr>
              <a:t> </a:t>
            </a:r>
            <a:r>
              <a:rPr lang="en-US" sz="2000" dirty="0" err="1">
                <a:latin typeface="Arial" pitchFamily="34" charset="0"/>
                <a:cs typeface="Arial" pitchFamily="34" charset="0"/>
              </a:rPr>
              <a:t>Izložba</a:t>
            </a:r>
            <a:r>
              <a:rPr lang="en-US" sz="2000" dirty="0">
                <a:latin typeface="Arial" pitchFamily="34" charset="0"/>
                <a:cs typeface="Arial" pitchFamily="34" charset="0"/>
              </a:rPr>
              <a:t> </a:t>
            </a:r>
            <a:r>
              <a:rPr lang="en-US" sz="2000" dirty="0" err="1">
                <a:latin typeface="Arial" pitchFamily="34" charset="0"/>
                <a:cs typeface="Arial" pitchFamily="34" charset="0"/>
              </a:rPr>
              <a:t>fotografija</a:t>
            </a:r>
            <a:r>
              <a:rPr lang="hr-HR" sz="2000" dirty="0">
                <a:latin typeface="Arial" pitchFamily="34" charset="0"/>
                <a:cs typeface="Arial" pitchFamily="34" charset="0"/>
              </a:rPr>
              <a:t>, </a:t>
            </a:r>
            <a:r>
              <a:rPr lang="en-US" sz="2000" dirty="0" err="1">
                <a:latin typeface="Arial" pitchFamily="34" charset="0"/>
                <a:cs typeface="Arial" pitchFamily="34" charset="0"/>
              </a:rPr>
              <a:t>izložbeni</a:t>
            </a:r>
            <a:r>
              <a:rPr lang="en-US" sz="2000" dirty="0">
                <a:latin typeface="Arial" pitchFamily="34" charset="0"/>
                <a:cs typeface="Arial" pitchFamily="34" charset="0"/>
              </a:rPr>
              <a:t> </a:t>
            </a:r>
            <a:r>
              <a:rPr lang="en-US" sz="2000" dirty="0" err="1">
                <a:latin typeface="Arial" pitchFamily="34" charset="0"/>
                <a:cs typeface="Arial" pitchFamily="34" charset="0"/>
              </a:rPr>
              <a:t>prostor</a:t>
            </a:r>
            <a:r>
              <a:rPr lang="en-US" sz="2000" dirty="0">
                <a:latin typeface="Arial" pitchFamily="34" charset="0"/>
                <a:cs typeface="Arial" pitchFamily="34" charset="0"/>
              </a:rPr>
              <a:t> ŠPUD-a, Zagreb</a:t>
            </a:r>
            <a:endParaRPr lang="hr-HR" sz="2000" dirty="0">
              <a:latin typeface="Arial" pitchFamily="34" charset="0"/>
              <a:cs typeface="Arial" pitchFamily="34" charset="0"/>
            </a:endParaRPr>
          </a:p>
          <a:p>
            <a:pPr>
              <a:lnSpc>
                <a:spcPct val="150000"/>
              </a:lnSpc>
            </a:pPr>
            <a:r>
              <a:rPr lang="hr-HR" sz="2000" dirty="0">
                <a:latin typeface="Arial" pitchFamily="34" charset="0"/>
                <a:cs typeface="Arial" pitchFamily="34" charset="0"/>
              </a:rPr>
              <a:t>“Obrazine” – sudjelovanje na internet izložbi</a:t>
            </a:r>
            <a:br>
              <a:rPr lang="en-US" sz="2000" dirty="0"/>
            </a:br>
            <a:endParaRPr lang="hr-HR" sz="2000" dirty="0">
              <a:latin typeface="Arial" pitchFamily="34" charset="0"/>
              <a:cs typeface="Arial" pitchFamily="34" charset="0"/>
            </a:endParaRPr>
          </a:p>
          <a:p>
            <a:pPr>
              <a:lnSpc>
                <a:spcPct val="150000"/>
              </a:lnSpc>
            </a:pPr>
            <a:endParaRPr lang="hr-HR" sz="2000" dirty="0">
              <a:latin typeface="Arial" pitchFamily="34" charset="0"/>
              <a:cs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IZLOŽBE I PROJEKTI</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a:xfrm>
            <a:off x="457200" y="1447800"/>
            <a:ext cx="8382000" cy="5257800"/>
          </a:xfrm>
        </p:spPr>
        <p:txBody>
          <a:bodyPr>
            <a:normAutofit/>
          </a:bodyPr>
          <a:lstStyle/>
          <a:p>
            <a:pPr>
              <a:lnSpc>
                <a:spcPct val="150000"/>
              </a:lnSpc>
              <a:buNone/>
            </a:pPr>
            <a:r>
              <a:rPr lang="en-US" sz="2000" dirty="0">
                <a:effectLst>
                  <a:outerShdw blurRad="50800" dist="38100" dir="2700000" algn="tl" rotWithShape="0">
                    <a:prstClr val="black">
                      <a:alpha val="40000"/>
                    </a:prstClr>
                  </a:outerShdw>
                </a:effectLst>
                <a:latin typeface="Arial" pitchFamily="34" charset="0"/>
                <a:cs typeface="Arial" pitchFamily="34" charset="0"/>
              </a:rPr>
              <a:t>201</a:t>
            </a:r>
            <a:r>
              <a:rPr lang="hr-HR" sz="2000" dirty="0">
                <a:effectLst>
                  <a:outerShdw blurRad="50800" dist="38100" dir="2700000" algn="tl" rotWithShape="0">
                    <a:prstClr val="black">
                      <a:alpha val="40000"/>
                    </a:prstClr>
                  </a:outerShdw>
                </a:effectLst>
                <a:latin typeface="Arial" pitchFamily="34" charset="0"/>
                <a:cs typeface="Arial" pitchFamily="34" charset="0"/>
              </a:rPr>
              <a:t>3</a:t>
            </a:r>
            <a:r>
              <a:rPr lang="en-US" sz="2000" dirty="0">
                <a:effectLst>
                  <a:outerShdw blurRad="50800" dist="38100" dir="2700000" algn="tl" rotWithShape="0">
                    <a:prstClr val="black">
                      <a:alpha val="40000"/>
                    </a:prstClr>
                  </a:outerShdw>
                </a:effectLst>
                <a:latin typeface="Arial" pitchFamily="34" charset="0"/>
                <a:cs typeface="Arial" pitchFamily="34" charset="0"/>
              </a:rPr>
              <a:t>. </a:t>
            </a:r>
            <a:endParaRPr lang="hr-HR" sz="2000" dirty="0">
              <a:effectLst>
                <a:outerShdw blurRad="50800" dist="38100" dir="2700000" algn="tl" rotWithShape="0">
                  <a:prstClr val="black">
                    <a:alpha val="40000"/>
                  </a:prstClr>
                </a:outerShdw>
              </a:effectLst>
              <a:latin typeface="Arial" pitchFamily="34" charset="0"/>
              <a:cs typeface="Arial" pitchFamily="34" charset="0"/>
            </a:endParaRPr>
          </a:p>
          <a:p>
            <a:pPr>
              <a:lnSpc>
                <a:spcPct val="150000"/>
              </a:lnSpc>
            </a:pPr>
            <a:r>
              <a:rPr lang="en-US" sz="2000" dirty="0" err="1">
                <a:latin typeface="Arial" pitchFamily="34" charset="0"/>
                <a:cs typeface="Arial" pitchFamily="34" charset="0"/>
              </a:rPr>
              <a:t>Izložba</a:t>
            </a:r>
            <a:r>
              <a:rPr lang="en-US" sz="2000" dirty="0">
                <a:latin typeface="Arial" pitchFamily="34" charset="0"/>
                <a:cs typeface="Arial" pitchFamily="34" charset="0"/>
              </a:rPr>
              <a:t> </a:t>
            </a:r>
            <a:r>
              <a:rPr lang="en-US" sz="2000" dirty="0" err="1">
                <a:latin typeface="Arial" pitchFamily="34" charset="0"/>
                <a:cs typeface="Arial" pitchFamily="34" charset="0"/>
              </a:rPr>
              <a:t>Foto</a:t>
            </a:r>
            <a:r>
              <a:rPr lang="en-US" sz="2000" dirty="0">
                <a:latin typeface="Arial" pitchFamily="34" charset="0"/>
                <a:cs typeface="Arial" pitchFamily="34" charset="0"/>
              </a:rPr>
              <a:t> </a:t>
            </a:r>
            <a:r>
              <a:rPr lang="en-US" sz="2000" dirty="0" err="1">
                <a:latin typeface="Arial" pitchFamily="34" charset="0"/>
                <a:cs typeface="Arial" pitchFamily="34" charset="0"/>
              </a:rPr>
              <a:t>odjela</a:t>
            </a:r>
            <a:r>
              <a:rPr lang="hr-HR" sz="2000" dirty="0">
                <a:latin typeface="Arial" pitchFamily="34" charset="0"/>
                <a:cs typeface="Arial" pitchFamily="34" charset="0"/>
              </a:rPr>
              <a:t> –</a:t>
            </a:r>
            <a:r>
              <a:rPr lang="en-US" sz="2000" dirty="0">
                <a:latin typeface="Arial" pitchFamily="34" charset="0"/>
                <a:cs typeface="Arial" pitchFamily="34" charset="0"/>
              </a:rPr>
              <a:t> </a:t>
            </a:r>
            <a:r>
              <a:rPr lang="en-US" sz="2000" dirty="0" err="1">
                <a:latin typeface="Arial" pitchFamily="34" charset="0"/>
                <a:cs typeface="Arial" pitchFamily="34" charset="0"/>
              </a:rPr>
              <a:t>Izložben</a:t>
            </a:r>
            <a:r>
              <a:rPr lang="hr-HR" sz="2000" dirty="0">
                <a:latin typeface="Arial" pitchFamily="34" charset="0"/>
                <a:cs typeface="Arial" pitchFamily="34" charset="0"/>
              </a:rPr>
              <a:t>i </a:t>
            </a:r>
            <a:r>
              <a:rPr lang="en-US" sz="2000" dirty="0">
                <a:latin typeface="Arial" pitchFamily="34" charset="0"/>
                <a:cs typeface="Arial" pitchFamily="34" charset="0"/>
              </a:rPr>
              <a:t>salon </a:t>
            </a:r>
            <a:r>
              <a:rPr lang="en-US" sz="2000" dirty="0" err="1">
                <a:latin typeface="Arial" pitchFamily="34" charset="0"/>
                <a:cs typeface="Arial" pitchFamily="34" charset="0"/>
              </a:rPr>
              <a:t>Izidor</a:t>
            </a:r>
            <a:r>
              <a:rPr lang="en-US" sz="2000" dirty="0">
                <a:latin typeface="Arial" pitchFamily="34" charset="0"/>
                <a:cs typeface="Arial" pitchFamily="34" charset="0"/>
              </a:rPr>
              <a:t> </a:t>
            </a:r>
            <a:r>
              <a:rPr lang="en-US" sz="2000" dirty="0" err="1">
                <a:latin typeface="Arial" pitchFamily="34" charset="0"/>
                <a:cs typeface="Arial" pitchFamily="34" charset="0"/>
              </a:rPr>
              <a:t>Kršnjavi</a:t>
            </a:r>
            <a:r>
              <a:rPr lang="en-US" sz="2000" dirty="0">
                <a:latin typeface="Arial" pitchFamily="34" charset="0"/>
                <a:cs typeface="Arial" pitchFamily="34" charset="0"/>
              </a:rPr>
              <a:t>, Zagreb</a:t>
            </a:r>
            <a:endParaRPr lang="hr-HR" sz="2000" dirty="0">
              <a:latin typeface="Arial" pitchFamily="34" charset="0"/>
              <a:cs typeface="Arial" pitchFamily="34" charset="0"/>
            </a:endParaRPr>
          </a:p>
          <a:p>
            <a:pPr>
              <a:lnSpc>
                <a:spcPct val="150000"/>
              </a:lnSpc>
            </a:pPr>
            <a:r>
              <a:rPr lang="en-US" sz="2000" dirty="0" err="1">
                <a:latin typeface="Arial" pitchFamily="34" charset="0"/>
                <a:cs typeface="Arial" pitchFamily="34" charset="0"/>
              </a:rPr>
              <a:t>Ambienta</a:t>
            </a:r>
            <a:r>
              <a:rPr lang="hr-HR" sz="2000" dirty="0">
                <a:latin typeface="Arial" pitchFamily="34" charset="0"/>
                <a:cs typeface="Arial" pitchFamily="34" charset="0"/>
              </a:rPr>
              <a:t> - </a:t>
            </a:r>
            <a:r>
              <a:rPr lang="en-US" sz="2000" dirty="0" err="1">
                <a:latin typeface="Arial" pitchFamily="34" charset="0"/>
                <a:cs typeface="Arial" pitchFamily="34" charset="0"/>
              </a:rPr>
              <a:t>Izložba</a:t>
            </a:r>
            <a:r>
              <a:rPr lang="en-US" sz="2000" dirty="0">
                <a:latin typeface="Arial" pitchFamily="34" charset="0"/>
                <a:cs typeface="Arial" pitchFamily="34" charset="0"/>
              </a:rPr>
              <a:t> </a:t>
            </a:r>
            <a:r>
              <a:rPr lang="hr-HR" sz="2000" dirty="0">
                <a:latin typeface="Arial" pitchFamily="34" charset="0"/>
                <a:cs typeface="Arial" pitchFamily="34" charset="0"/>
              </a:rPr>
              <a:t>fotografija</a:t>
            </a:r>
            <a:r>
              <a:rPr lang="en-US" sz="2000" dirty="0">
                <a:latin typeface="Arial" pitchFamily="34" charset="0"/>
                <a:cs typeface="Arial" pitchFamily="34" charset="0"/>
              </a:rPr>
              <a:t>, </a:t>
            </a:r>
            <a:r>
              <a:rPr lang="en-US" sz="2000" dirty="0" err="1">
                <a:latin typeface="Arial" pitchFamily="34" charset="0"/>
                <a:cs typeface="Arial" pitchFamily="34" charset="0"/>
              </a:rPr>
              <a:t>Zagrebački</a:t>
            </a:r>
            <a:r>
              <a:rPr lang="en-US" sz="2000" dirty="0">
                <a:latin typeface="Arial" pitchFamily="34" charset="0"/>
                <a:cs typeface="Arial" pitchFamily="34" charset="0"/>
              </a:rPr>
              <a:t> </a:t>
            </a:r>
            <a:r>
              <a:rPr lang="en-US" sz="2000" dirty="0" err="1">
                <a:latin typeface="Arial" pitchFamily="34" charset="0"/>
                <a:cs typeface="Arial" pitchFamily="34" charset="0"/>
              </a:rPr>
              <a:t>Velesajam</a:t>
            </a:r>
            <a:r>
              <a:rPr lang="en-US" sz="2000" dirty="0">
                <a:latin typeface="Arial" pitchFamily="34" charset="0"/>
                <a:cs typeface="Arial" pitchFamily="34" charset="0"/>
              </a:rPr>
              <a:t>, Zagreb </a:t>
            </a:r>
            <a:endParaRPr lang="hr-HR" sz="2000" dirty="0">
              <a:latin typeface="Arial" pitchFamily="34" charset="0"/>
              <a:cs typeface="Arial" pitchFamily="34" charset="0"/>
            </a:endParaRPr>
          </a:p>
          <a:p>
            <a:pPr>
              <a:lnSpc>
                <a:spcPct val="150000"/>
              </a:lnSpc>
            </a:pPr>
            <a:r>
              <a:rPr lang="en-US" sz="2000" dirty="0" err="1">
                <a:latin typeface="Arial" pitchFamily="34" charset="0"/>
                <a:cs typeface="Arial" pitchFamily="34" charset="0"/>
              </a:rPr>
              <a:t>Zlatni</a:t>
            </a:r>
            <a:r>
              <a:rPr lang="en-US" sz="2000" dirty="0">
                <a:latin typeface="Arial" pitchFamily="34" charset="0"/>
                <a:cs typeface="Arial" pitchFamily="34" charset="0"/>
              </a:rPr>
              <a:t> </a:t>
            </a:r>
            <a:r>
              <a:rPr lang="en-US" sz="2000" dirty="0" err="1">
                <a:latin typeface="Arial" pitchFamily="34" charset="0"/>
                <a:cs typeface="Arial" pitchFamily="34" charset="0"/>
              </a:rPr>
              <a:t>objek</a:t>
            </a:r>
            <a:r>
              <a:rPr lang="hr-HR" sz="2000" dirty="0">
                <a:latin typeface="Arial" pitchFamily="34" charset="0"/>
                <a:cs typeface="Arial" pitchFamily="34" charset="0"/>
              </a:rPr>
              <a:t>ti</a:t>
            </a:r>
            <a:r>
              <a:rPr lang="en-US" sz="2000" dirty="0">
                <a:latin typeface="Arial" pitchFamily="34" charset="0"/>
                <a:cs typeface="Arial" pitchFamily="34" charset="0"/>
              </a:rPr>
              <a:t>v</a:t>
            </a:r>
            <a:r>
              <a:rPr lang="hr-HR" sz="2000" dirty="0">
                <a:latin typeface="Arial" pitchFamily="34" charset="0"/>
                <a:cs typeface="Arial" pitchFamily="34" charset="0"/>
              </a:rPr>
              <a:t> – organizacija i sudjelovanje na izložbi</a:t>
            </a:r>
            <a:r>
              <a:rPr lang="en-US" sz="2000" dirty="0">
                <a:latin typeface="Arial" pitchFamily="34" charset="0"/>
                <a:cs typeface="Arial" pitchFamily="34" charset="0"/>
              </a:rPr>
              <a:t>, </a:t>
            </a:r>
            <a:r>
              <a:rPr lang="en-US" sz="2000" dirty="0" err="1">
                <a:latin typeface="Arial" pitchFamily="34" charset="0"/>
                <a:cs typeface="Arial" pitchFamily="34" charset="0"/>
              </a:rPr>
              <a:t>Cro</a:t>
            </a:r>
            <a:r>
              <a:rPr lang="en-US" sz="2000" dirty="0">
                <a:latin typeface="Arial" pitchFamily="34" charset="0"/>
                <a:cs typeface="Arial" pitchFamily="34" charset="0"/>
              </a:rPr>
              <a:t> art photo club</a:t>
            </a:r>
            <a:r>
              <a:rPr lang="hr-HR" sz="2000" dirty="0">
                <a:latin typeface="Arial" pitchFamily="34" charset="0"/>
                <a:cs typeface="Arial" pitchFamily="34" charset="0"/>
              </a:rPr>
              <a:t>, </a:t>
            </a:r>
            <a:r>
              <a:rPr lang="en-US" sz="2000" dirty="0">
                <a:latin typeface="Arial" pitchFamily="34" charset="0"/>
                <a:cs typeface="Arial" pitchFamily="34" charset="0"/>
              </a:rPr>
              <a:t>Zagreb </a:t>
            </a:r>
            <a:endParaRPr lang="hr-HR" sz="2000" dirty="0">
              <a:latin typeface="Arial" pitchFamily="34" charset="0"/>
              <a:cs typeface="Arial" pitchFamily="34" charset="0"/>
            </a:endParaRPr>
          </a:p>
          <a:p>
            <a:pPr>
              <a:lnSpc>
                <a:spcPct val="150000"/>
              </a:lnSpc>
            </a:pPr>
            <a:r>
              <a:rPr lang="en-US" sz="2000" dirty="0" err="1">
                <a:latin typeface="Arial" pitchFamily="34" charset="0"/>
                <a:cs typeface="Arial" pitchFamily="34" charset="0"/>
              </a:rPr>
              <a:t>Noć</a:t>
            </a:r>
            <a:r>
              <a:rPr lang="en-US" sz="2000" dirty="0">
                <a:latin typeface="Arial" pitchFamily="34" charset="0"/>
                <a:cs typeface="Arial" pitchFamily="34" charset="0"/>
              </a:rPr>
              <a:t> </a:t>
            </a:r>
            <a:r>
              <a:rPr lang="en-US" sz="2000" dirty="0" err="1">
                <a:latin typeface="Arial" pitchFamily="34" charset="0"/>
                <a:cs typeface="Arial" pitchFamily="34" charset="0"/>
              </a:rPr>
              <a:t>muzeja</a:t>
            </a:r>
            <a:r>
              <a:rPr lang="hr-HR" sz="2000" dirty="0">
                <a:latin typeface="Arial" pitchFamily="34" charset="0"/>
                <a:cs typeface="Arial" pitchFamily="34" charset="0"/>
              </a:rPr>
              <a:t> – radionica, </a:t>
            </a:r>
            <a:r>
              <a:rPr lang="en-US" sz="2000" dirty="0">
                <a:latin typeface="Arial" pitchFamily="34" charset="0"/>
                <a:cs typeface="Arial" pitchFamily="34" charset="0"/>
              </a:rPr>
              <a:t>MUO/ŠPUD, Zagreb </a:t>
            </a:r>
            <a:endParaRPr lang="hr-HR" sz="2000" dirty="0">
              <a:latin typeface="Arial" pitchFamily="34" charset="0"/>
              <a:cs typeface="Arial" pitchFamily="34" charset="0"/>
            </a:endParaRPr>
          </a:p>
          <a:p>
            <a:pPr>
              <a:lnSpc>
                <a:spcPct val="150000"/>
              </a:lnSpc>
            </a:pPr>
            <a:r>
              <a:rPr lang="en-US" sz="2000" dirty="0" err="1">
                <a:latin typeface="Arial" pitchFamily="34" charset="0"/>
                <a:cs typeface="Arial" pitchFamily="34" charset="0"/>
              </a:rPr>
              <a:t>Tjedan</a:t>
            </a:r>
            <a:r>
              <a:rPr lang="en-US" sz="2000" dirty="0">
                <a:latin typeface="Arial" pitchFamily="34" charset="0"/>
                <a:cs typeface="Arial" pitchFamily="34" charset="0"/>
              </a:rPr>
              <a:t> </a:t>
            </a:r>
            <a:r>
              <a:rPr lang="en-US" sz="2000" dirty="0" err="1">
                <a:latin typeface="Arial" pitchFamily="34" charset="0"/>
                <a:cs typeface="Arial" pitchFamily="34" charset="0"/>
              </a:rPr>
              <a:t>dizajna</a:t>
            </a:r>
            <a:r>
              <a:rPr lang="hr-HR" sz="2000" dirty="0">
                <a:latin typeface="Arial" pitchFamily="34" charset="0"/>
                <a:cs typeface="Arial" pitchFamily="34" charset="0"/>
              </a:rPr>
              <a:t> -</a:t>
            </a:r>
            <a:r>
              <a:rPr lang="en-US" sz="2000" dirty="0">
                <a:latin typeface="Arial" pitchFamily="34" charset="0"/>
                <a:cs typeface="Arial" pitchFamily="34" charset="0"/>
              </a:rPr>
              <a:t> </a:t>
            </a:r>
            <a:r>
              <a:rPr lang="en-US" sz="2000" dirty="0" err="1">
                <a:latin typeface="Arial" pitchFamily="34" charset="0"/>
                <a:cs typeface="Arial" pitchFamily="34" charset="0"/>
              </a:rPr>
              <a:t>Izložba</a:t>
            </a:r>
            <a:r>
              <a:rPr lang="en-US" sz="2000" dirty="0">
                <a:latin typeface="Arial" pitchFamily="34" charset="0"/>
                <a:cs typeface="Arial" pitchFamily="34" charset="0"/>
              </a:rPr>
              <a:t> </a:t>
            </a:r>
            <a:r>
              <a:rPr lang="en-US" sz="2000" dirty="0" err="1">
                <a:latin typeface="Arial" pitchFamily="34" charset="0"/>
                <a:cs typeface="Arial" pitchFamily="34" charset="0"/>
              </a:rPr>
              <a:t>fotografija</a:t>
            </a:r>
            <a:endParaRPr lang="hr-HR" sz="2000" dirty="0">
              <a:latin typeface="Arial" pitchFamily="34" charset="0"/>
              <a:cs typeface="Arial" pitchFamily="34" charset="0"/>
            </a:endParaRPr>
          </a:p>
          <a:p>
            <a:pPr>
              <a:lnSpc>
                <a:spcPct val="150000"/>
              </a:lnSpc>
            </a:pPr>
            <a:r>
              <a:rPr lang="hr-HR" sz="2000" dirty="0">
                <a:latin typeface="Arial" pitchFamily="34" charset="0"/>
                <a:cs typeface="Arial" pitchFamily="34" charset="0"/>
              </a:rPr>
              <a:t>“Obrazine” - sudjelovanje na izložbi, Rijeka</a:t>
            </a:r>
            <a:endParaRPr lang="hr-HR" sz="2000" dirty="0"/>
          </a:p>
          <a:p>
            <a:pPr>
              <a:lnSpc>
                <a:spcPct val="150000"/>
              </a:lnSpc>
            </a:pPr>
            <a:r>
              <a:rPr lang="hr-HR" sz="2000" dirty="0">
                <a:latin typeface="Arial" pitchFamily="34" charset="0"/>
                <a:cs typeface="Arial" pitchFamily="34" charset="0"/>
              </a:rPr>
              <a:t>Izložba plakata za predstavu Bobočka – suradnja s kazalištem Trešnja, Zagreb</a:t>
            </a:r>
          </a:p>
          <a:p>
            <a:pPr>
              <a:lnSpc>
                <a:spcPct val="150000"/>
              </a:lnSpc>
            </a:pPr>
            <a:endParaRPr lang="hr-HR" sz="2000" dirty="0">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IZLOŽBE I PROJEKTI</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pic>
        <p:nvPicPr>
          <p:cNvPr id="4" name="Content Placeholder 3" descr="H:\recovery\2\špud predavanja\izložba plakata\Izložba plakata\prednja strana prospekta.jpg"/>
          <p:cNvPicPr>
            <a:picLocks noGrp="1" noChangeAspect="1" noChangeArrowheads="1"/>
          </p:cNvPicPr>
          <p:nvPr>
            <p:ph idx="1"/>
          </p:nvPr>
        </p:nvPicPr>
        <p:blipFill>
          <a:blip r:embed="rId2" cstate="print"/>
          <a:srcRect/>
          <a:stretch>
            <a:fillRect/>
          </a:stretch>
        </p:blipFill>
        <p:spPr bwMode="auto">
          <a:xfrm>
            <a:off x="1600200" y="1371600"/>
            <a:ext cx="5943600" cy="4203151"/>
          </a:xfrm>
          <a:prstGeom prst="rect">
            <a:avLst/>
          </a:prstGeom>
          <a:noFill/>
        </p:spPr>
      </p:pic>
      <p:sp>
        <p:nvSpPr>
          <p:cNvPr id="5" name="TextBox 4"/>
          <p:cNvSpPr txBox="1"/>
          <p:nvPr/>
        </p:nvSpPr>
        <p:spPr>
          <a:xfrm>
            <a:off x="76200" y="5635823"/>
            <a:ext cx="7315200" cy="307777"/>
          </a:xfrm>
          <a:prstGeom prst="rect">
            <a:avLst/>
          </a:prstGeom>
          <a:noFill/>
        </p:spPr>
        <p:txBody>
          <a:bodyPr wrap="square" rtlCol="0">
            <a:spAutoFit/>
          </a:bodyPr>
          <a:lstStyle/>
          <a:p>
            <a:pPr algn="r"/>
            <a:r>
              <a:rPr lang="hr-HR" sz="1400" dirty="0">
                <a:latin typeface="Arial" pitchFamily="34" charset="0"/>
                <a:cs typeface="Arial" pitchFamily="34" charset="0"/>
              </a:rPr>
              <a:t>Izložba plakata za predstavu “Bobočka”, kazalište Trešnja, 2013.</a:t>
            </a:r>
            <a:endParaRPr lang="en-US" sz="1400" dirty="0">
              <a:latin typeface="Arial" pitchFamily="34"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FOTOGRAFSKI ODJEL KROZ POVIJEST</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a:xfrm>
            <a:off x="457200" y="1600200"/>
            <a:ext cx="8229600" cy="4525963"/>
          </a:xfrm>
        </p:spPr>
        <p:txBody>
          <a:bodyPr>
            <a:normAutofit/>
          </a:bodyPr>
          <a:lstStyle/>
          <a:p>
            <a:pPr algn="just">
              <a:lnSpc>
                <a:spcPct val="150000"/>
              </a:lnSpc>
              <a:buNone/>
            </a:pPr>
            <a:r>
              <a:rPr lang="hr-HR" sz="2000" dirty="0">
                <a:latin typeface="Arial" pitchFamily="34" charset="0"/>
                <a:cs typeface="Arial" pitchFamily="34" charset="0"/>
              </a:rPr>
              <a:t>     </a:t>
            </a:r>
            <a:r>
              <a:rPr lang="en-US" sz="2000" dirty="0" err="1">
                <a:latin typeface="Arial" pitchFamily="34" charset="0"/>
                <a:cs typeface="Arial" pitchFamily="34" charset="0"/>
              </a:rPr>
              <a:t>Fotografski</a:t>
            </a:r>
            <a:r>
              <a:rPr lang="en-US" sz="2000" dirty="0">
                <a:latin typeface="Arial" pitchFamily="34" charset="0"/>
                <a:cs typeface="Arial" pitchFamily="34" charset="0"/>
              </a:rPr>
              <a:t> </a:t>
            </a:r>
            <a:r>
              <a:rPr lang="en-US" sz="2000" dirty="0" err="1">
                <a:latin typeface="Arial" pitchFamily="34" charset="0"/>
                <a:cs typeface="Arial" pitchFamily="34" charset="0"/>
              </a:rPr>
              <a:t>odjel</a:t>
            </a:r>
            <a:r>
              <a:rPr lang="en-US" sz="2000" dirty="0">
                <a:latin typeface="Arial" pitchFamily="34" charset="0"/>
                <a:cs typeface="Arial" pitchFamily="34" charset="0"/>
              </a:rPr>
              <a:t> </a:t>
            </a:r>
            <a:r>
              <a:rPr lang="en-US" sz="2000" dirty="0" err="1">
                <a:latin typeface="Arial" pitchFamily="34" charset="0"/>
                <a:cs typeface="Arial" pitchFamily="34" charset="0"/>
              </a:rPr>
              <a:t>djeluje</a:t>
            </a:r>
            <a:r>
              <a:rPr lang="en-US" sz="2000" dirty="0">
                <a:latin typeface="Arial" pitchFamily="34" charset="0"/>
                <a:cs typeface="Arial" pitchFamily="34" charset="0"/>
              </a:rPr>
              <a:t> od 1950. </a:t>
            </a:r>
            <a:r>
              <a:rPr lang="en-US" sz="2000" dirty="0" err="1">
                <a:latin typeface="Arial" pitchFamily="34" charset="0"/>
                <a:cs typeface="Arial" pitchFamily="34" charset="0"/>
              </a:rPr>
              <a:t>godine</a:t>
            </a:r>
            <a:r>
              <a:rPr lang="hr-HR" sz="2000" dirty="0">
                <a:latin typeface="Arial" pitchFamily="34" charset="0"/>
                <a:cs typeface="Arial" pitchFamily="34" charset="0"/>
              </a:rPr>
              <a:t>.</a:t>
            </a:r>
          </a:p>
          <a:p>
            <a:pPr algn="just">
              <a:lnSpc>
                <a:spcPct val="150000"/>
              </a:lnSpc>
              <a:buNone/>
            </a:pPr>
            <a:r>
              <a:rPr lang="hr-HR" sz="2000" dirty="0">
                <a:latin typeface="Arial" pitchFamily="34" charset="0"/>
                <a:cs typeface="Arial" pitchFamily="34" charset="0"/>
              </a:rPr>
              <a:t>     U dugačkoj povijesti naše škole, on spada u mlađe odjele. </a:t>
            </a:r>
          </a:p>
          <a:p>
            <a:pPr algn="just">
              <a:lnSpc>
                <a:spcPct val="150000"/>
              </a:lnSpc>
              <a:buNone/>
            </a:pPr>
            <a:r>
              <a:rPr lang="hr-HR" sz="2000" dirty="0">
                <a:latin typeface="Arial" pitchFamily="34" charset="0"/>
                <a:cs typeface="Arial" pitchFamily="34" charset="0"/>
              </a:rPr>
              <a:t>     P</a:t>
            </a:r>
            <a:r>
              <a:rPr lang="en-US" sz="2000" dirty="0" err="1">
                <a:latin typeface="Arial" pitchFamily="34" charset="0"/>
                <a:cs typeface="Arial" pitchFamily="34" charset="0"/>
              </a:rPr>
              <a:t>rogramom</a:t>
            </a:r>
            <a:r>
              <a:rPr lang="en-US" sz="2000" dirty="0">
                <a:latin typeface="Arial" pitchFamily="34" charset="0"/>
                <a:cs typeface="Arial" pitchFamily="34" charset="0"/>
              </a:rPr>
              <a:t> </a:t>
            </a:r>
            <a:r>
              <a:rPr lang="en-US" sz="2000" dirty="0" err="1">
                <a:latin typeface="Arial" pitchFamily="34" charset="0"/>
                <a:cs typeface="Arial" pitchFamily="34" charset="0"/>
              </a:rPr>
              <a:t>nastoji</a:t>
            </a:r>
            <a:r>
              <a:rPr lang="en-US" sz="2000" dirty="0">
                <a:latin typeface="Arial" pitchFamily="34" charset="0"/>
                <a:cs typeface="Arial" pitchFamily="34" charset="0"/>
              </a:rPr>
              <a:t> </a:t>
            </a:r>
            <a:r>
              <a:rPr lang="en-US" sz="2000" dirty="0" err="1">
                <a:latin typeface="Arial" pitchFamily="34" charset="0"/>
                <a:cs typeface="Arial" pitchFamily="34" charset="0"/>
              </a:rPr>
              <a:t>obuhvatiti</a:t>
            </a:r>
            <a:r>
              <a:rPr lang="en-US" sz="2000" dirty="0">
                <a:latin typeface="Arial" pitchFamily="34" charset="0"/>
                <a:cs typeface="Arial" pitchFamily="34" charset="0"/>
              </a:rPr>
              <a:t> </a:t>
            </a:r>
            <a:r>
              <a:rPr lang="en-US" sz="2000" dirty="0" err="1">
                <a:latin typeface="Arial" pitchFamily="34" charset="0"/>
                <a:cs typeface="Arial" pitchFamily="34" charset="0"/>
              </a:rPr>
              <a:t>cjelokupno</a:t>
            </a:r>
            <a:r>
              <a:rPr lang="en-US" sz="2000" dirty="0">
                <a:latin typeface="Arial" pitchFamily="34" charset="0"/>
                <a:cs typeface="Arial" pitchFamily="34" charset="0"/>
              </a:rPr>
              <a:t> </a:t>
            </a:r>
            <a:r>
              <a:rPr lang="en-US" sz="2000" dirty="0" err="1">
                <a:latin typeface="Arial" pitchFamily="34" charset="0"/>
                <a:cs typeface="Arial" pitchFamily="34" charset="0"/>
              </a:rPr>
              <a:t>područje</a:t>
            </a:r>
            <a:r>
              <a:rPr lang="en-US" sz="2000" dirty="0">
                <a:latin typeface="Arial" pitchFamily="34" charset="0"/>
                <a:cs typeface="Arial" pitchFamily="34" charset="0"/>
              </a:rPr>
              <a:t> </a:t>
            </a:r>
            <a:r>
              <a:rPr lang="en-US" sz="2000" dirty="0" err="1">
                <a:latin typeface="Arial" pitchFamily="34" charset="0"/>
                <a:cs typeface="Arial" pitchFamily="34" charset="0"/>
              </a:rPr>
              <a:t>fotografije</a:t>
            </a:r>
            <a:r>
              <a:rPr lang="hr-HR" sz="2000" dirty="0">
                <a:latin typeface="Arial" pitchFamily="34" charset="0"/>
                <a:cs typeface="Arial" pitchFamily="34" charset="0"/>
              </a:rPr>
              <a:t> </a:t>
            </a:r>
            <a:r>
              <a:rPr lang="en-US" sz="2000" dirty="0" err="1">
                <a:latin typeface="Arial" pitchFamily="34" charset="0"/>
                <a:cs typeface="Arial" pitchFamily="34" charset="0"/>
              </a:rPr>
              <a:t>kao</a:t>
            </a:r>
            <a:r>
              <a:rPr lang="en-US" sz="2000" dirty="0">
                <a:latin typeface="Arial" pitchFamily="34" charset="0"/>
                <a:cs typeface="Arial" pitchFamily="34" charset="0"/>
              </a:rPr>
              <a:t> </a:t>
            </a:r>
            <a:r>
              <a:rPr lang="hr-HR" sz="2000" dirty="0">
                <a:latin typeface="Arial" pitchFamily="34" charset="0"/>
                <a:cs typeface="Arial" pitchFamily="34" charset="0"/>
              </a:rPr>
              <a:t>   </a:t>
            </a:r>
            <a:r>
              <a:rPr lang="en-US" sz="2000" dirty="0" err="1">
                <a:latin typeface="Arial" pitchFamily="34" charset="0"/>
                <a:cs typeface="Arial" pitchFamily="34" charset="0"/>
              </a:rPr>
              <a:t>umjetničke</a:t>
            </a:r>
            <a:r>
              <a:rPr lang="en-US" sz="2000" dirty="0">
                <a:latin typeface="Arial" pitchFamily="34" charset="0"/>
                <a:cs typeface="Arial" pitchFamily="34" charset="0"/>
              </a:rPr>
              <a:t> discipline</a:t>
            </a:r>
            <a:r>
              <a:rPr lang="hr-HR" sz="2000" dirty="0">
                <a:latin typeface="Arial" pitchFamily="34" charset="0"/>
                <a:cs typeface="Arial" pitchFamily="34" charset="0"/>
              </a:rPr>
              <a:t>, </a:t>
            </a:r>
            <a:r>
              <a:rPr lang="en-US" sz="2000" dirty="0" err="1">
                <a:latin typeface="Arial" pitchFamily="34" charset="0"/>
                <a:cs typeface="Arial" pitchFamily="34" charset="0"/>
              </a:rPr>
              <a:t>prateći</a:t>
            </a:r>
            <a:r>
              <a:rPr lang="en-US" sz="2000" dirty="0">
                <a:latin typeface="Arial" pitchFamily="34" charset="0"/>
                <a:cs typeface="Arial" pitchFamily="34" charset="0"/>
              </a:rPr>
              <a:t> </a:t>
            </a:r>
            <a:r>
              <a:rPr lang="en-US" sz="2000" dirty="0" err="1">
                <a:latin typeface="Arial" pitchFamily="34" charset="0"/>
                <a:cs typeface="Arial" pitchFamily="34" charset="0"/>
              </a:rPr>
              <a:t>pritom</a:t>
            </a:r>
            <a:r>
              <a:rPr lang="en-US" sz="2000" dirty="0">
                <a:latin typeface="Arial" pitchFamily="34" charset="0"/>
                <a:cs typeface="Arial" pitchFamily="34" charset="0"/>
              </a:rPr>
              <a:t> </a:t>
            </a:r>
            <a:r>
              <a:rPr lang="en-US" sz="2000" dirty="0" err="1">
                <a:latin typeface="Arial" pitchFamily="34" charset="0"/>
                <a:cs typeface="Arial" pitchFamily="34" charset="0"/>
              </a:rPr>
              <a:t>tehničko-tehnološki</a:t>
            </a:r>
            <a:r>
              <a:rPr lang="en-US" sz="2000" dirty="0">
                <a:latin typeface="Arial" pitchFamily="34" charset="0"/>
                <a:cs typeface="Arial" pitchFamily="34" charset="0"/>
              </a:rPr>
              <a:t> </a:t>
            </a:r>
            <a:r>
              <a:rPr lang="en-US" sz="2000" dirty="0" err="1">
                <a:latin typeface="Arial" pitchFamily="34" charset="0"/>
                <a:cs typeface="Arial" pitchFamily="34" charset="0"/>
              </a:rPr>
              <a:t>napredak</a:t>
            </a:r>
            <a:r>
              <a:rPr lang="en-US" sz="2000" dirty="0">
                <a:latin typeface="Arial" pitchFamily="34" charset="0"/>
                <a:cs typeface="Arial" pitchFamily="34" charset="0"/>
              </a:rPr>
              <a:t> </a:t>
            </a:r>
            <a:r>
              <a:rPr lang="en-US" sz="2000" dirty="0" err="1">
                <a:latin typeface="Arial" pitchFamily="34" charset="0"/>
                <a:cs typeface="Arial" pitchFamily="34" charset="0"/>
              </a:rPr>
              <a:t>fotografske</a:t>
            </a:r>
            <a:r>
              <a:rPr lang="en-US" sz="2000" dirty="0">
                <a:latin typeface="Arial" pitchFamily="34" charset="0"/>
                <a:cs typeface="Arial" pitchFamily="34" charset="0"/>
              </a:rPr>
              <a:t> </a:t>
            </a:r>
            <a:r>
              <a:rPr lang="en-US" sz="2000" dirty="0" err="1">
                <a:latin typeface="Arial" pitchFamily="34" charset="0"/>
                <a:cs typeface="Arial" pitchFamily="34" charset="0"/>
              </a:rPr>
              <a:t>struke</a:t>
            </a:r>
            <a:r>
              <a:rPr lang="hr-HR" sz="2000" dirty="0">
                <a:latin typeface="Arial" pitchFamily="34" charset="0"/>
                <a:cs typeface="Arial" pitchFamily="34" charset="0"/>
              </a:rPr>
              <a:t>.</a:t>
            </a:r>
          </a:p>
          <a:p>
            <a:pPr algn="just">
              <a:lnSpc>
                <a:spcPct val="150000"/>
              </a:lnSpc>
              <a:buNone/>
            </a:pPr>
            <a:r>
              <a:rPr lang="hr-HR" sz="1200" dirty="0">
                <a:latin typeface="Arial" pitchFamily="34" charset="0"/>
                <a:cs typeface="Arial" pitchFamily="34" charset="0"/>
              </a:rPr>
              <a:t>     </a:t>
            </a:r>
          </a:p>
          <a:p>
            <a:pPr algn="just">
              <a:lnSpc>
                <a:spcPct val="150000"/>
              </a:lnSpc>
              <a:buNone/>
            </a:pPr>
            <a:r>
              <a:rPr lang="hr-HR" sz="2000" dirty="0">
                <a:latin typeface="Arial" pitchFamily="34" charset="0"/>
                <a:cs typeface="Arial" pitchFamily="34" charset="0"/>
              </a:rPr>
              <a:t>     Fotografija, nastala u prvoj polovini 19. st., vrlo brzo je stekla pobornike u našim krajevima, ali dugo je trebalo da se posebnost ovog medija dovede do razine školskog obrazovanja. </a:t>
            </a:r>
            <a:endParaRPr lang="en-US" sz="2000" dirty="0">
              <a:latin typeface="Arial" pitchFamily="34" charset="0"/>
              <a:cs typeface="Arial" pitchFamily="34" charset="0"/>
            </a:endParaRP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PREDMETI NA ODJELU</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a:xfrm>
            <a:off x="457200" y="1798637"/>
            <a:ext cx="8229600" cy="4525963"/>
          </a:xfrm>
        </p:spPr>
        <p:txBody>
          <a:bodyPr>
            <a:normAutofit/>
          </a:bodyPr>
          <a:lstStyle/>
          <a:p>
            <a:pPr marL="0" indent="0" algn="ctr">
              <a:lnSpc>
                <a:spcPct val="150000"/>
              </a:lnSpc>
              <a:buNone/>
            </a:pPr>
            <a:r>
              <a:rPr lang="hr-HR" sz="2000" dirty="0">
                <a:latin typeface="Arial" pitchFamily="34" charset="0"/>
                <a:cs typeface="Arial" pitchFamily="34" charset="0"/>
              </a:rPr>
              <a:t>FOTOGRAFSKE TEHNIKE</a:t>
            </a:r>
          </a:p>
          <a:p>
            <a:pPr marL="0" indent="0" algn="ctr">
              <a:lnSpc>
                <a:spcPct val="150000"/>
              </a:lnSpc>
              <a:buNone/>
            </a:pPr>
            <a:r>
              <a:rPr lang="hr-HR" sz="2000" dirty="0">
                <a:latin typeface="Arial" pitchFamily="34" charset="0"/>
                <a:cs typeface="Arial" pitchFamily="34" charset="0"/>
              </a:rPr>
              <a:t>FOTOGRAFSKI DIZAJN</a:t>
            </a:r>
          </a:p>
          <a:p>
            <a:pPr marL="0" indent="0" algn="ctr">
              <a:lnSpc>
                <a:spcPct val="150000"/>
              </a:lnSpc>
              <a:buNone/>
            </a:pPr>
            <a:r>
              <a:rPr lang="hr-HR" sz="2000" dirty="0">
                <a:latin typeface="Arial" pitchFamily="34" charset="0"/>
                <a:cs typeface="Arial" pitchFamily="34" charset="0"/>
              </a:rPr>
              <a:t>FOTOLABORATORIJSKI RAD</a:t>
            </a:r>
          </a:p>
          <a:p>
            <a:pPr marL="0" indent="0" algn="ctr">
              <a:lnSpc>
                <a:spcPct val="150000"/>
              </a:lnSpc>
              <a:buNone/>
            </a:pPr>
            <a:r>
              <a:rPr lang="hr-HR" sz="2000" dirty="0">
                <a:latin typeface="Arial" pitchFamily="34" charset="0"/>
                <a:cs typeface="Arial" pitchFamily="34" charset="0"/>
              </a:rPr>
              <a:t>FOTOGRAFSKA KEMIJA</a:t>
            </a:r>
          </a:p>
          <a:p>
            <a:pPr marL="0" indent="0" algn="ctr">
              <a:lnSpc>
                <a:spcPct val="150000"/>
              </a:lnSpc>
              <a:buNone/>
            </a:pPr>
            <a:r>
              <a:rPr lang="hr-HR" sz="2000" dirty="0">
                <a:latin typeface="Arial" pitchFamily="34" charset="0"/>
                <a:cs typeface="Arial" pitchFamily="34" charset="0"/>
              </a:rPr>
              <a:t>ELEKTRONIČKI MEDIJI</a:t>
            </a:r>
          </a:p>
          <a:p>
            <a:pPr marL="0" indent="0" algn="ctr">
              <a:lnSpc>
                <a:spcPct val="150000"/>
              </a:lnSpc>
              <a:buNone/>
            </a:pPr>
            <a:r>
              <a:rPr lang="hr-HR" sz="2000" dirty="0">
                <a:latin typeface="Arial" pitchFamily="34" charset="0"/>
                <a:cs typeface="Arial" pitchFamily="34" charset="0"/>
              </a:rPr>
              <a:t>POVIJEST STRUKE (4. god.)</a:t>
            </a:r>
          </a:p>
          <a:p>
            <a:pPr marL="0" indent="0" algn="ctr">
              <a:lnSpc>
                <a:spcPct val="150000"/>
              </a:lnSpc>
              <a:buNone/>
            </a:pPr>
            <a:r>
              <a:rPr lang="hr-HR" sz="2000" dirty="0">
                <a:latin typeface="Arial" pitchFamily="34" charset="0"/>
                <a:cs typeface="Arial" pitchFamily="34" charset="0"/>
              </a:rPr>
              <a:t>CRTANJE I SLIKANJE (2. i 3. god)</a:t>
            </a:r>
          </a:p>
          <a:p>
            <a:pPr algn="ctr">
              <a:lnSpc>
                <a:spcPct val="150000"/>
              </a:lnSpc>
              <a:buNone/>
            </a:pP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PROFESORI FOTO ODJELA</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a:xfrm>
            <a:off x="457200" y="2209800"/>
            <a:ext cx="8229600" cy="4525963"/>
          </a:xfrm>
        </p:spPr>
        <p:txBody>
          <a:bodyPr>
            <a:normAutofit/>
          </a:bodyPr>
          <a:lstStyle/>
          <a:p>
            <a:pPr marL="0" indent="0" algn="ctr">
              <a:lnSpc>
                <a:spcPct val="150000"/>
              </a:lnSpc>
              <a:buNone/>
            </a:pPr>
            <a:r>
              <a:rPr lang="hr-HR" sz="2000" dirty="0">
                <a:latin typeface="Arial" pitchFamily="34" charset="0"/>
                <a:cs typeface="Arial" pitchFamily="34" charset="0"/>
              </a:rPr>
              <a:t>Vladimir Šimunić, akad.snimatelj, prof. izv. savjetnik </a:t>
            </a:r>
          </a:p>
          <a:p>
            <a:pPr marL="0" indent="0" algn="ctr">
              <a:lnSpc>
                <a:spcPct val="150000"/>
              </a:lnSpc>
              <a:buNone/>
            </a:pPr>
            <a:r>
              <a:rPr lang="hr-HR" sz="2000" dirty="0">
                <a:latin typeface="Arial" pitchFamily="34" charset="0"/>
                <a:cs typeface="Arial" pitchFamily="34" charset="0"/>
              </a:rPr>
              <a:t>Željka Šaravanja, mag. umjetnosti, prof. mentor</a:t>
            </a:r>
          </a:p>
          <a:p>
            <a:pPr marL="0" indent="0" algn="ctr">
              <a:lnSpc>
                <a:spcPct val="150000"/>
              </a:lnSpc>
              <a:buNone/>
            </a:pPr>
            <a:r>
              <a:rPr lang="hr-HR" sz="2000" dirty="0">
                <a:latin typeface="Arial" pitchFamily="34" charset="0"/>
                <a:cs typeface="Arial" pitchFamily="34" charset="0"/>
              </a:rPr>
              <a:t>Aleksandra Mutić, mag. umjetnosti, prof.</a:t>
            </a:r>
          </a:p>
          <a:p>
            <a:pPr marL="0" indent="0" algn="ctr">
              <a:lnSpc>
                <a:spcPct val="150000"/>
              </a:lnSpc>
              <a:buNone/>
            </a:pPr>
            <a:r>
              <a:rPr lang="hr-HR" sz="2000" dirty="0">
                <a:latin typeface="Arial" pitchFamily="34" charset="0"/>
                <a:cs typeface="Arial" pitchFamily="34" charset="0"/>
              </a:rPr>
              <a:t>Srđan Jelisić, dipl. novinar, prof.</a:t>
            </a:r>
          </a:p>
          <a:p>
            <a:pPr marL="0" indent="0" algn="ctr">
              <a:lnSpc>
                <a:spcPct val="150000"/>
              </a:lnSpc>
              <a:buNone/>
            </a:pPr>
            <a:r>
              <a:rPr lang="hr-HR" sz="2000" dirty="0">
                <a:latin typeface="Arial" pitchFamily="34" charset="0"/>
                <a:cs typeface="Arial" pitchFamily="34" charset="0"/>
              </a:rPr>
              <a:t>Ankica Pudić, dipl. ing. kemije, prof.</a:t>
            </a:r>
            <a:endParaRPr lang="en-US" sz="2000" dirty="0">
              <a:latin typeface="Arial" pitchFamily="34" charset="0"/>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UPIS NA ODJEL</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lgn="ctr">
              <a:lnSpc>
                <a:spcPct val="150000"/>
              </a:lnSpc>
              <a:buNone/>
            </a:pPr>
            <a:r>
              <a:rPr lang="hr-HR" sz="2000" dirty="0">
                <a:latin typeface="Arial" pitchFamily="34" charset="0"/>
                <a:cs typeface="Arial" pitchFamily="34" charset="0"/>
              </a:rPr>
              <a:t>Za upis na Odjel boduju se ocjene iz predmeta:</a:t>
            </a:r>
          </a:p>
          <a:p>
            <a:pPr algn="ctr">
              <a:lnSpc>
                <a:spcPct val="150000"/>
              </a:lnSpc>
              <a:buNone/>
            </a:pPr>
            <a:endParaRPr lang="hr-HR" sz="2000" dirty="0">
              <a:latin typeface="Arial" pitchFamily="34" charset="0"/>
              <a:cs typeface="Arial" pitchFamily="34" charset="0"/>
            </a:endParaRPr>
          </a:p>
          <a:p>
            <a:pPr marL="0" indent="0" algn="ctr" hangingPunct="0">
              <a:lnSpc>
                <a:spcPct val="150000"/>
              </a:lnSpc>
              <a:buNone/>
            </a:pPr>
            <a:r>
              <a:rPr lang="hr-HR" sz="2000" dirty="0">
                <a:latin typeface="Arial" pitchFamily="34" charset="0"/>
                <a:cs typeface="Arial" pitchFamily="34" charset="0"/>
              </a:rPr>
              <a:t>opći uspjeh u 1. razredu ( x 2 )</a:t>
            </a:r>
            <a:endParaRPr lang="en-US" sz="2000" dirty="0">
              <a:latin typeface="Arial" pitchFamily="34" charset="0"/>
              <a:cs typeface="Arial" pitchFamily="34" charset="0"/>
            </a:endParaRPr>
          </a:p>
          <a:p>
            <a:pPr marL="0" indent="0" algn="ctr" hangingPunct="0">
              <a:lnSpc>
                <a:spcPct val="150000"/>
              </a:lnSpc>
              <a:buNone/>
            </a:pPr>
            <a:r>
              <a:rPr lang="hr-HR" sz="2000" dirty="0">
                <a:latin typeface="Arial" pitchFamily="34" charset="0"/>
                <a:cs typeface="Arial" pitchFamily="34" charset="0"/>
              </a:rPr>
              <a:t>kemija ( x 2 )</a:t>
            </a:r>
            <a:endParaRPr lang="en-US" sz="2000" dirty="0">
              <a:latin typeface="Arial" pitchFamily="34" charset="0"/>
              <a:cs typeface="Arial" pitchFamily="34" charset="0"/>
            </a:endParaRPr>
          </a:p>
          <a:p>
            <a:pPr marL="0" indent="0" algn="ctr" hangingPunct="0">
              <a:lnSpc>
                <a:spcPct val="150000"/>
              </a:lnSpc>
              <a:buNone/>
            </a:pPr>
            <a:r>
              <a:rPr lang="hr-HR" sz="2000" dirty="0">
                <a:latin typeface="Arial" pitchFamily="34" charset="0"/>
                <a:cs typeface="Arial" pitchFamily="34" charset="0"/>
              </a:rPr>
              <a:t>hrvatski jezik                        </a:t>
            </a:r>
            <a:endParaRPr lang="en-US" sz="2000" dirty="0">
              <a:latin typeface="Arial" pitchFamily="34" charset="0"/>
              <a:cs typeface="Arial" pitchFamily="34" charset="0"/>
            </a:endParaRPr>
          </a:p>
          <a:p>
            <a:pPr marL="0" indent="0" algn="ctr" hangingPunct="0">
              <a:lnSpc>
                <a:spcPct val="150000"/>
              </a:lnSpc>
              <a:buNone/>
            </a:pPr>
            <a:r>
              <a:rPr lang="hr-HR" sz="2000" dirty="0">
                <a:latin typeface="Arial" pitchFamily="34" charset="0"/>
                <a:cs typeface="Arial" pitchFamily="34" charset="0"/>
              </a:rPr>
              <a:t>crtanje i slikanje                             </a:t>
            </a:r>
            <a:endParaRPr lang="en-US" sz="2000" dirty="0">
              <a:latin typeface="Arial" pitchFamily="34" charset="0"/>
              <a:cs typeface="Arial" pitchFamily="34" charset="0"/>
            </a:endParaRPr>
          </a:p>
          <a:p>
            <a:pPr marL="0" indent="0" algn="ctr" hangingPunct="0">
              <a:lnSpc>
                <a:spcPct val="150000"/>
              </a:lnSpc>
              <a:buNone/>
            </a:pPr>
            <a:r>
              <a:rPr lang="hr-HR" sz="2000" dirty="0">
                <a:latin typeface="Arial" pitchFamily="34" charset="0"/>
                <a:cs typeface="Arial" pitchFamily="34" charset="0"/>
              </a:rPr>
              <a:t>pismo                                </a:t>
            </a:r>
            <a:endParaRPr lang="en-US" sz="2000" dirty="0">
              <a:latin typeface="Arial" pitchFamily="34" charset="0"/>
              <a:cs typeface="Arial" pitchFamily="34" charset="0"/>
            </a:endParaRPr>
          </a:p>
          <a:p>
            <a:pPr marL="0" indent="0" algn="ctr">
              <a:lnSpc>
                <a:spcPct val="150000"/>
              </a:lnSpc>
              <a:buNone/>
            </a:pPr>
            <a:r>
              <a:rPr lang="hr-HR" sz="2000" dirty="0">
                <a:latin typeface="Arial" pitchFamily="34" charset="0"/>
                <a:cs typeface="Arial" pitchFamily="34" charset="0"/>
              </a:rPr>
              <a:t>tehničko crtanje</a:t>
            </a:r>
          </a:p>
          <a:p>
            <a:pPr>
              <a:lnSpc>
                <a:spcPct val="150000"/>
              </a:lnSpc>
            </a:pPr>
            <a:endParaRPr lang="hr-HR" sz="2000" dirty="0">
              <a:latin typeface="Arial" pitchFamily="34" charset="0"/>
              <a:cs typeface="Arial" pitchFamily="34" charset="0"/>
            </a:endParaRPr>
          </a:p>
          <a:p>
            <a:pPr>
              <a:lnSpc>
                <a:spcPct val="150000"/>
              </a:lnSpc>
              <a:buNone/>
            </a:pPr>
            <a:endParaRPr lang="hr-HR" sz="2000" dirty="0">
              <a:latin typeface="Arial" pitchFamily="34" charset="0"/>
              <a:cs typeface="Arial"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PRIJEMNI ISPIT</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a:xfrm>
            <a:off x="457200" y="1600200"/>
            <a:ext cx="8229600" cy="4525963"/>
          </a:xfrm>
        </p:spPr>
        <p:txBody>
          <a:bodyPr>
            <a:noAutofit/>
          </a:bodyPr>
          <a:lstStyle/>
          <a:p>
            <a:pPr algn="ctr" hangingPunct="0">
              <a:buNone/>
            </a:pPr>
            <a:r>
              <a:rPr lang="hr-HR" sz="2000" dirty="0">
                <a:latin typeface="Arial" pitchFamily="34" charset="0"/>
                <a:cs typeface="Arial" pitchFamily="34" charset="0"/>
              </a:rPr>
              <a:t>PRIJEMNI ISPIT SE SASTOJI OD:</a:t>
            </a:r>
            <a:endParaRPr lang="en-US" sz="2000" dirty="0">
              <a:latin typeface="Arial" pitchFamily="34" charset="0"/>
              <a:cs typeface="Arial" pitchFamily="34" charset="0"/>
            </a:endParaRPr>
          </a:p>
          <a:p>
            <a:pPr hangingPunct="0">
              <a:lnSpc>
                <a:spcPct val="150000"/>
              </a:lnSpc>
            </a:pPr>
            <a:r>
              <a:rPr lang="hr-HR" sz="2000" b="1" dirty="0">
                <a:latin typeface="Arial" pitchFamily="34" charset="0"/>
                <a:cs typeface="Arial" pitchFamily="34" charset="0"/>
              </a:rPr>
              <a:t>Testa opće kulture </a:t>
            </a:r>
            <a:r>
              <a:rPr lang="hr-HR" sz="2000" dirty="0">
                <a:latin typeface="Arial" pitchFamily="34" charset="0"/>
                <a:cs typeface="Arial" pitchFamily="34" charset="0"/>
              </a:rPr>
              <a:t>(gradivo osnovne škole i 1. razreda ŠPUD-a)</a:t>
            </a:r>
          </a:p>
          <a:p>
            <a:pPr hangingPunct="0">
              <a:lnSpc>
                <a:spcPct val="150000"/>
              </a:lnSpc>
            </a:pPr>
            <a:r>
              <a:rPr lang="hr-HR" sz="2000" b="1" dirty="0">
                <a:latin typeface="Arial" pitchFamily="34" charset="0"/>
                <a:cs typeface="Arial" pitchFamily="34" charset="0"/>
              </a:rPr>
              <a:t>Provjere zapažanja </a:t>
            </a:r>
            <a:r>
              <a:rPr lang="hr-HR" sz="2000" dirty="0">
                <a:latin typeface="Arial" pitchFamily="34" charset="0"/>
                <a:cs typeface="Arial" pitchFamily="34" charset="0"/>
              </a:rPr>
              <a:t>prema zadanom motivu:</a:t>
            </a:r>
          </a:p>
          <a:p>
            <a:pPr hangingPunct="0">
              <a:lnSpc>
                <a:spcPct val="150000"/>
              </a:lnSpc>
              <a:buNone/>
            </a:pPr>
            <a:r>
              <a:rPr lang="hr-HR" sz="2000" dirty="0">
                <a:latin typeface="Arial" pitchFamily="34" charset="0"/>
                <a:cs typeface="Arial" pitchFamily="34" charset="0"/>
              </a:rPr>
              <a:t>     a) tonski crtež (sjenčanje motiva prema zadanom smjeru svjetla)</a:t>
            </a:r>
          </a:p>
          <a:p>
            <a:pPr hangingPunct="0">
              <a:lnSpc>
                <a:spcPct val="150000"/>
              </a:lnSpc>
              <a:buNone/>
            </a:pPr>
            <a:r>
              <a:rPr lang="hr-HR" sz="2000" dirty="0">
                <a:latin typeface="Arial" pitchFamily="34" charset="0"/>
                <a:cs typeface="Arial" pitchFamily="34" charset="0"/>
              </a:rPr>
              <a:t>     b) siva skala (sjenčanje olovkom od bijele do potpuno crne)   </a:t>
            </a:r>
          </a:p>
          <a:p>
            <a:pPr hangingPunct="0">
              <a:lnSpc>
                <a:spcPct val="150000"/>
              </a:lnSpc>
            </a:pPr>
            <a:r>
              <a:rPr lang="hr-HR" sz="2000" b="1" dirty="0" err="1">
                <a:latin typeface="Arial" pitchFamily="34" charset="0"/>
                <a:cs typeface="Arial" pitchFamily="34" charset="0"/>
              </a:rPr>
              <a:t>Kadriranja</a:t>
            </a:r>
            <a:r>
              <a:rPr lang="hr-HR" sz="2000" dirty="0">
                <a:latin typeface="Arial" pitchFamily="34" charset="0"/>
                <a:cs typeface="Arial" pitchFamily="34" charset="0"/>
              </a:rPr>
              <a:t> (predlaganje – iscrtavanje novog kadra na loše komponiranoj fotografiji)</a:t>
            </a:r>
            <a:endParaRPr lang="en-US" sz="2000" dirty="0">
              <a:latin typeface="Arial" pitchFamily="34" charset="0"/>
              <a:cs typeface="Arial" pitchFamily="34" charset="0"/>
            </a:endParaRPr>
          </a:p>
          <a:p>
            <a:pPr>
              <a:lnSpc>
                <a:spcPct val="150000"/>
              </a:lnSpc>
            </a:pPr>
            <a:r>
              <a:rPr lang="hr-HR" sz="2000" b="1" dirty="0">
                <a:latin typeface="Arial" pitchFamily="34" charset="0"/>
                <a:cs typeface="Arial" pitchFamily="34" charset="0"/>
              </a:rPr>
              <a:t>Razgovora s kandidatima </a:t>
            </a:r>
            <a:r>
              <a:rPr lang="hr-HR" sz="2000" dirty="0">
                <a:latin typeface="Arial" pitchFamily="34" charset="0"/>
                <a:cs typeface="Arial" pitchFamily="34" charset="0"/>
              </a:rPr>
              <a:t>- na prijemni ispit treba donijeti 10-15 fotografija izrađenih na veličinu 15x20 cm ili 20x30 cm, uredno zalijepljenih na </a:t>
            </a:r>
            <a:r>
              <a:rPr lang="hr-HR" sz="2000" dirty="0" err="1">
                <a:latin typeface="Arial" pitchFamily="34" charset="0"/>
                <a:cs typeface="Arial" pitchFamily="34" charset="0"/>
              </a:rPr>
              <a:t>hamer</a:t>
            </a:r>
            <a:r>
              <a:rPr lang="hr-HR" sz="2000" dirty="0">
                <a:latin typeface="Arial" pitchFamily="34" charset="0"/>
                <a:cs typeface="Arial" pitchFamily="34" charset="0"/>
              </a:rPr>
              <a:t> papir ili složenih u mapu.</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5264C5D-FA39-F307-0990-6EB0ACD66EEA}"/>
              </a:ext>
            </a:extLst>
          </p:cNvPr>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PRIJEMNI ISPIT</a:t>
            </a:r>
            <a:endParaRPr lang="hr-HR" sz="2800" dirty="0"/>
          </a:p>
        </p:txBody>
      </p:sp>
      <p:sp>
        <p:nvSpPr>
          <p:cNvPr id="3" name="Rezervirano mjesto sadržaja 2">
            <a:extLst>
              <a:ext uri="{FF2B5EF4-FFF2-40B4-BE49-F238E27FC236}">
                <a16:creationId xmlns:a16="http://schemas.microsoft.com/office/drawing/2014/main" id="{A45408D4-65BD-B5EE-A5F3-6EA37C140A32}"/>
              </a:ext>
            </a:extLst>
          </p:cNvPr>
          <p:cNvSpPr>
            <a:spLocks noGrp="1"/>
          </p:cNvSpPr>
          <p:nvPr>
            <p:ph idx="1"/>
          </p:nvPr>
        </p:nvSpPr>
        <p:spPr>
          <a:xfrm>
            <a:off x="457200" y="1600200"/>
            <a:ext cx="8229600" cy="4800600"/>
          </a:xfrm>
        </p:spPr>
        <p:txBody>
          <a:bodyPr>
            <a:normAutofit/>
          </a:bodyPr>
          <a:lstStyle/>
          <a:p>
            <a:pPr marL="0" indent="0" algn="ctr">
              <a:buNone/>
            </a:pPr>
            <a:r>
              <a:rPr lang="hr-HR" sz="2800" dirty="0">
                <a:latin typeface="Arial" pitchFamily="34" charset="0"/>
                <a:cs typeface="Arial" pitchFamily="34" charset="0"/>
              </a:rPr>
              <a:t>Razgovor s kandidatima</a:t>
            </a:r>
          </a:p>
          <a:p>
            <a:pPr marL="0" indent="0" algn="ctr">
              <a:buNone/>
            </a:pPr>
            <a:endParaRPr lang="hr-HR" sz="1000" dirty="0">
              <a:latin typeface="Arial" pitchFamily="34" charset="0"/>
              <a:cs typeface="Arial" pitchFamily="34" charset="0"/>
            </a:endParaRPr>
          </a:p>
          <a:p>
            <a:pPr marL="0" indent="0" algn="ctr">
              <a:buNone/>
            </a:pPr>
            <a:r>
              <a:rPr lang="hr-HR" sz="2000" dirty="0">
                <a:latin typeface="Arial" pitchFamily="34" charset="0"/>
                <a:cs typeface="Arial" pitchFamily="34" charset="0"/>
              </a:rPr>
              <a:t>Od kandidata se očekuje poznavanje radova sljedećih autora:</a:t>
            </a:r>
          </a:p>
          <a:p>
            <a:pPr marL="0" indent="0" algn="ctr">
              <a:buNone/>
            </a:pPr>
            <a:endParaRPr lang="hr-HR" sz="1400" dirty="0">
              <a:latin typeface="Arial" pitchFamily="34" charset="0"/>
              <a:cs typeface="Arial" pitchFamily="34" charset="0"/>
            </a:endParaRPr>
          </a:p>
          <a:p>
            <a:pPr marL="0" indent="0" algn="ctr">
              <a:buNone/>
            </a:pPr>
            <a:r>
              <a:rPr lang="hr-HR" sz="2000" b="1" dirty="0" err="1"/>
              <a:t>Ansel</a:t>
            </a:r>
            <a:r>
              <a:rPr lang="hr-HR" sz="2000" b="1" dirty="0"/>
              <a:t> Adams </a:t>
            </a:r>
          </a:p>
          <a:p>
            <a:pPr marL="0" indent="0" algn="ctr">
              <a:buNone/>
            </a:pPr>
            <a:r>
              <a:rPr lang="hr-HR" sz="2000" b="1" dirty="0"/>
              <a:t>W. Eugene Smith</a:t>
            </a:r>
          </a:p>
          <a:p>
            <a:pPr marL="0" indent="0" algn="ctr">
              <a:buNone/>
            </a:pPr>
            <a:r>
              <a:rPr lang="it-IT" sz="2000" b="1" dirty="0"/>
              <a:t>Vivian Maier</a:t>
            </a:r>
            <a:endParaRPr lang="hr-HR" sz="2000" b="1" dirty="0"/>
          </a:p>
          <a:p>
            <a:pPr marL="0" indent="0" algn="ctr">
              <a:buNone/>
            </a:pPr>
            <a:r>
              <a:rPr lang="hr-HR" sz="2000" b="1" dirty="0"/>
              <a:t>Jeff Bridges</a:t>
            </a:r>
          </a:p>
          <a:p>
            <a:pPr marL="0" indent="0" algn="ctr">
              <a:buNone/>
            </a:pPr>
            <a:endParaRPr lang="hr-HR" sz="1400" b="1" dirty="0"/>
          </a:p>
          <a:p>
            <a:pPr marL="0" indent="0" algn="ctr">
              <a:buNone/>
            </a:pPr>
            <a:r>
              <a:rPr lang="hr-HR" sz="2000" b="1" dirty="0"/>
              <a:t>Maja </a:t>
            </a:r>
            <a:r>
              <a:rPr lang="hr-HR" sz="2000" b="1" dirty="0" err="1"/>
              <a:t>Strgar</a:t>
            </a:r>
            <a:r>
              <a:rPr lang="hr-HR" sz="2000" b="1" dirty="0"/>
              <a:t> </a:t>
            </a:r>
            <a:r>
              <a:rPr lang="hr-HR" sz="2000" b="1" dirty="0" err="1"/>
              <a:t>Kurečić</a:t>
            </a:r>
            <a:endParaRPr lang="hr-HR" sz="2000" b="1" dirty="0"/>
          </a:p>
          <a:p>
            <a:pPr marL="0" indent="0" algn="ctr">
              <a:buNone/>
            </a:pPr>
            <a:r>
              <a:rPr lang="it-IT" sz="2000" b="1" dirty="0"/>
              <a:t>Davor </a:t>
            </a:r>
            <a:r>
              <a:rPr lang="it-IT" sz="2000" b="1" dirty="0" err="1"/>
              <a:t>Rostuhar</a:t>
            </a:r>
            <a:r>
              <a:rPr lang="it-IT" sz="2000" b="1" dirty="0"/>
              <a:t> </a:t>
            </a:r>
            <a:endParaRPr lang="hr-HR" sz="2000" b="1" dirty="0"/>
          </a:p>
          <a:p>
            <a:pPr marL="0" indent="0" algn="ctr">
              <a:buNone/>
            </a:pPr>
            <a:r>
              <a:rPr lang="sv-SE" sz="2000" b="1" dirty="0"/>
              <a:t>Ivan Posavec </a:t>
            </a:r>
            <a:endParaRPr lang="hr-HR" sz="2000" b="1" dirty="0"/>
          </a:p>
          <a:p>
            <a:pPr marL="0" indent="0" algn="ctr">
              <a:buNone/>
            </a:pPr>
            <a:r>
              <a:rPr lang="sv-SE" sz="2000" b="1" dirty="0"/>
              <a:t>Josip Klarica</a:t>
            </a:r>
            <a:endParaRPr lang="hr-HR" sz="2000" b="1" dirty="0"/>
          </a:p>
        </p:txBody>
      </p:sp>
    </p:spTree>
    <p:extLst>
      <p:ext uri="{BB962C8B-B14F-4D97-AF65-F5344CB8AC3E}">
        <p14:creationId xmlns:p14="http://schemas.microsoft.com/office/powerpoint/2010/main" val="3555432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niOkvir 4"/>
          <p:cNvSpPr txBox="1"/>
          <p:nvPr/>
        </p:nvSpPr>
        <p:spPr>
          <a:xfrm>
            <a:off x="3352800" y="543580"/>
            <a:ext cx="3886200" cy="523220"/>
          </a:xfrm>
          <a:prstGeom prst="rect">
            <a:avLst/>
          </a:prstGeom>
          <a:noFill/>
        </p:spPr>
        <p:txBody>
          <a:bodyPr wrap="square" rtlCol="0">
            <a:sp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KAMO</a:t>
            </a:r>
            <a:r>
              <a:rPr lang="hr-HR" sz="2800" dirty="0">
                <a:latin typeface="Arial" pitchFamily="34" charset="0"/>
                <a:cs typeface="Arial" pitchFamily="34" charset="0"/>
              </a:rPr>
              <a:t> </a:t>
            </a:r>
            <a:r>
              <a:rPr lang="hr-HR" sz="2800" dirty="0">
                <a:effectLst>
                  <a:outerShdw blurRad="50800" dist="38100" dir="2700000" algn="tl" rotWithShape="0">
                    <a:prstClr val="black">
                      <a:alpha val="40000"/>
                    </a:prstClr>
                  </a:outerShdw>
                </a:effectLst>
                <a:latin typeface="Arial" pitchFamily="34" charset="0"/>
                <a:cs typeface="Arial" pitchFamily="34" charset="0"/>
              </a:rPr>
              <a:t>DALJE</a:t>
            </a:r>
            <a:r>
              <a:rPr lang="hr-HR" sz="2800" dirty="0">
                <a:latin typeface="Arial" pitchFamily="34" charset="0"/>
                <a:cs typeface="Arial" pitchFamily="34" charset="0"/>
              </a:rPr>
              <a:t>? </a:t>
            </a:r>
            <a:endParaRPr lang="hr-HR" sz="2800" dirty="0"/>
          </a:p>
        </p:txBody>
      </p:sp>
      <p:sp>
        <p:nvSpPr>
          <p:cNvPr id="6" name="TekstniOkvir 5"/>
          <p:cNvSpPr txBox="1"/>
          <p:nvPr/>
        </p:nvSpPr>
        <p:spPr>
          <a:xfrm>
            <a:off x="952500" y="2337137"/>
            <a:ext cx="7772400" cy="1015663"/>
          </a:xfrm>
          <a:prstGeom prst="rect">
            <a:avLst/>
          </a:prstGeom>
          <a:noFill/>
        </p:spPr>
        <p:txBody>
          <a:bodyPr wrap="square" rtlCol="0">
            <a:spAutoFit/>
          </a:bodyPr>
          <a:lstStyle/>
          <a:p>
            <a:pPr algn="just"/>
            <a:r>
              <a:rPr lang="hr-HR" sz="2000" dirty="0"/>
              <a:t>FOTOGRAFSKI DIZAJNERI, koji se ne žele odmah uključiti na tržište rada,</a:t>
            </a:r>
          </a:p>
          <a:p>
            <a:pPr algn="just"/>
            <a:r>
              <a:rPr lang="hr-HR" sz="2000" dirty="0"/>
              <a:t>najčešće nastavljaju školovanje u umjetničkom području na nekom od fakulteta, visokih učilišta ili akademija:</a:t>
            </a:r>
          </a:p>
        </p:txBody>
      </p:sp>
      <p:sp>
        <p:nvSpPr>
          <p:cNvPr id="7" name="TekstniOkvir 6"/>
          <p:cNvSpPr txBox="1"/>
          <p:nvPr/>
        </p:nvSpPr>
        <p:spPr>
          <a:xfrm>
            <a:off x="990600" y="1349514"/>
            <a:ext cx="7543800" cy="707886"/>
          </a:xfrm>
          <a:prstGeom prst="rect">
            <a:avLst/>
          </a:prstGeom>
          <a:noFill/>
        </p:spPr>
        <p:txBody>
          <a:bodyPr wrap="square" rtlCol="0">
            <a:spAutoFit/>
          </a:bodyPr>
          <a:lstStyle/>
          <a:p>
            <a:pPr algn="just"/>
            <a:r>
              <a:rPr lang="hr-HR" sz="2000" dirty="0"/>
              <a:t>Tijekom školovanja na Foto odjelu </a:t>
            </a:r>
            <a:r>
              <a:rPr lang="hr-HR" sz="2000" dirty="0" err="1"/>
              <a:t>ŠPUD</a:t>
            </a:r>
            <a:r>
              <a:rPr lang="hr-HR" sz="2000" dirty="0"/>
              <a:t>-a, učenici stječu široko obrazovanje i vještine iz područja fotografije, računalstva i multimedije.</a:t>
            </a:r>
          </a:p>
        </p:txBody>
      </p:sp>
      <p:sp>
        <p:nvSpPr>
          <p:cNvPr id="8" name="TekstniOkvir 7"/>
          <p:cNvSpPr txBox="1"/>
          <p:nvPr/>
        </p:nvSpPr>
        <p:spPr>
          <a:xfrm>
            <a:off x="1002323" y="3655874"/>
            <a:ext cx="6934200" cy="2031325"/>
          </a:xfrm>
          <a:prstGeom prst="rect">
            <a:avLst/>
          </a:prstGeom>
          <a:noFill/>
        </p:spPr>
        <p:txBody>
          <a:bodyPr wrap="square" rtlCol="0">
            <a:spAutoFit/>
          </a:bodyPr>
          <a:lstStyle/>
          <a:p>
            <a:pPr algn="ctr"/>
            <a:r>
              <a:rPr lang="hr-HR" dirty="0"/>
              <a:t>Akademija Dramske Umjetnosti - studij snimanja</a:t>
            </a:r>
          </a:p>
          <a:p>
            <a:pPr algn="ctr"/>
            <a:r>
              <a:rPr lang="hr-HR" dirty="0"/>
              <a:t>Studij dizajna</a:t>
            </a:r>
          </a:p>
          <a:p>
            <a:pPr algn="ctr"/>
            <a:r>
              <a:rPr lang="hr-HR" dirty="0"/>
              <a:t>Studij multimedije</a:t>
            </a:r>
          </a:p>
          <a:p>
            <a:pPr algn="ctr"/>
            <a:r>
              <a:rPr lang="hr-HR" dirty="0"/>
              <a:t>Studij medijskog dizajna</a:t>
            </a:r>
          </a:p>
          <a:p>
            <a:pPr algn="ctr"/>
            <a:r>
              <a:rPr lang="hr-HR" dirty="0"/>
              <a:t>Likovna akademija</a:t>
            </a:r>
          </a:p>
          <a:p>
            <a:pPr algn="ctr"/>
            <a:r>
              <a:rPr lang="hr-HR" dirty="0"/>
              <a:t>Filozofski fakultet</a:t>
            </a:r>
          </a:p>
          <a:p>
            <a:pPr algn="ctr"/>
            <a:r>
              <a:rPr lang="hr-HR" dirty="0"/>
              <a:t>i dr.</a:t>
            </a:r>
          </a:p>
        </p:txBody>
      </p:sp>
      <p:sp>
        <p:nvSpPr>
          <p:cNvPr id="9" name="TekstniOkvir 8"/>
          <p:cNvSpPr txBox="1"/>
          <p:nvPr/>
        </p:nvSpPr>
        <p:spPr>
          <a:xfrm>
            <a:off x="685800" y="5602069"/>
            <a:ext cx="8001000" cy="646331"/>
          </a:xfrm>
          <a:prstGeom prst="rect">
            <a:avLst/>
          </a:prstGeom>
          <a:noFill/>
        </p:spPr>
        <p:txBody>
          <a:bodyPr wrap="square" rtlCol="0">
            <a:spAutoFit/>
          </a:bodyPr>
          <a:lstStyle/>
          <a:p>
            <a:pPr algn="just"/>
            <a:r>
              <a:rPr lang="hr-HR" dirty="0"/>
              <a:t>Također, Foto odjel daje dobru podlogu i dovoljno predznanja za uspješan nastavak umjetničkog obrazovanja u inozemstvu: npr. akademija u Pragu, Londonu i sl.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p:cNvSpPr txBox="1"/>
          <p:nvPr/>
        </p:nvSpPr>
        <p:spPr>
          <a:xfrm>
            <a:off x="609600" y="2895600"/>
            <a:ext cx="8077200" cy="646331"/>
          </a:xfrm>
          <a:prstGeom prst="rect">
            <a:avLst/>
          </a:prstGeom>
          <a:noFill/>
        </p:spPr>
        <p:txBody>
          <a:bodyPr wrap="square" rtlCol="0">
            <a:spAutoFit/>
          </a:bodyPr>
          <a:lstStyle/>
          <a:p>
            <a:r>
              <a:rPr lang="pl-PL" dirty="0"/>
              <a:t>https://skolski.hrt.hr/emisije/884/fotografija?fbclid=IwAR00fuQn8NBoYfT6WdpxOjMQyuV5A36V9iHlH3zKnGtjjZjhMpVwxAgvV2A</a:t>
            </a:r>
            <a:endParaRPr lang="hr-HR" dirty="0"/>
          </a:p>
        </p:txBody>
      </p:sp>
      <p:sp>
        <p:nvSpPr>
          <p:cNvPr id="4" name="TekstniOkvir 3"/>
          <p:cNvSpPr txBox="1"/>
          <p:nvPr/>
        </p:nvSpPr>
        <p:spPr>
          <a:xfrm>
            <a:off x="2209800" y="609600"/>
            <a:ext cx="5334000" cy="646331"/>
          </a:xfrm>
          <a:prstGeom prst="rect">
            <a:avLst/>
          </a:prstGeom>
          <a:noFill/>
        </p:spPr>
        <p:txBody>
          <a:bodyPr wrap="square" rtlCol="0">
            <a:spAutoFit/>
          </a:bodyPr>
          <a:lstStyle/>
          <a:p>
            <a:pPr algn="ctr"/>
            <a:r>
              <a:rPr lang="hr-HR" sz="3600" dirty="0">
                <a:effectLst>
                  <a:outerShdw blurRad="50800" dist="38100" dir="2700000" algn="tl" rotWithShape="0">
                    <a:prstClr val="black">
                      <a:alpha val="40000"/>
                    </a:prstClr>
                  </a:outerShdw>
                </a:effectLst>
              </a:rPr>
              <a:t>O FOTO ODJELU</a:t>
            </a:r>
          </a:p>
        </p:txBody>
      </p:sp>
      <p:sp>
        <p:nvSpPr>
          <p:cNvPr id="5" name="TekstniOkvir 4"/>
          <p:cNvSpPr txBox="1"/>
          <p:nvPr/>
        </p:nvSpPr>
        <p:spPr>
          <a:xfrm>
            <a:off x="2286000" y="1752600"/>
            <a:ext cx="7010400" cy="400110"/>
          </a:xfrm>
          <a:prstGeom prst="rect">
            <a:avLst/>
          </a:prstGeom>
          <a:noFill/>
        </p:spPr>
        <p:txBody>
          <a:bodyPr wrap="square" rtlCol="0">
            <a:spAutoFit/>
          </a:bodyPr>
          <a:lstStyle/>
          <a:p>
            <a:r>
              <a:rPr lang="hr-HR" sz="2000" b="1" dirty="0"/>
              <a:t>Možete saznati i više na sljedećim poveznicama: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FOTOGRAFSKI ODJEL KROZ POVIJEST</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a:xfrm>
            <a:off x="457200" y="1600200"/>
            <a:ext cx="8229600" cy="5257800"/>
          </a:xfrm>
        </p:spPr>
        <p:txBody>
          <a:bodyPr>
            <a:normAutofit fontScale="70000" lnSpcReduction="20000"/>
          </a:bodyPr>
          <a:lstStyle/>
          <a:p>
            <a:pPr algn="just">
              <a:lnSpc>
                <a:spcPct val="150000"/>
              </a:lnSpc>
              <a:buNone/>
            </a:pPr>
            <a:r>
              <a:rPr lang="hr-HR" sz="2000" dirty="0">
                <a:latin typeface="Arial" pitchFamily="34" charset="0"/>
                <a:cs typeface="Arial" pitchFamily="34" charset="0"/>
              </a:rPr>
              <a:t>     </a:t>
            </a:r>
            <a:r>
              <a:rPr lang="hr-HR" sz="2600" dirty="0">
                <a:latin typeface="Arial" pitchFamily="34" charset="0"/>
                <a:cs typeface="Arial" pitchFamily="34" charset="0"/>
              </a:rPr>
              <a:t>Tijekom postojanja je kroz naš odjel prošao veliki broj stručnih nastavnika i učenika koji danas u raznim dijelovima svijeta u svojoj struci uspješno prosljeđuju stečena temeljna znanja o fotografiji, kameri, montaži ili filmu.</a:t>
            </a:r>
          </a:p>
          <a:p>
            <a:pPr algn="just">
              <a:lnSpc>
                <a:spcPct val="150000"/>
              </a:lnSpc>
              <a:buNone/>
            </a:pPr>
            <a:r>
              <a:rPr lang="hr-HR" sz="2600" dirty="0">
                <a:latin typeface="Arial" pitchFamily="34" charset="0"/>
                <a:cs typeface="Arial" pitchFamily="34" charset="0"/>
              </a:rPr>
              <a:t>     Od temeljne crno-bijele fotografije, preko analogne kolor fotografije, pa sve do današnje digitalne fotografije izmijenile su se, shodno društvenim promjenama, prevladavajuće tematike. Osim što su te fotografije dokumenti vremena, stručnom je nastavom razrađivan likovni govor pojedinih motiva – pejsaža, grada ili portreta, naglašavajući upravo one elemente koji fotografiji daju epitet umjetničkog.</a:t>
            </a:r>
          </a:p>
          <a:p>
            <a:pPr algn="just">
              <a:lnSpc>
                <a:spcPct val="150000"/>
              </a:lnSpc>
              <a:buNone/>
            </a:pPr>
            <a:r>
              <a:rPr lang="hr-HR" sz="2600" dirty="0">
                <a:latin typeface="Arial" pitchFamily="34" charset="0"/>
                <a:cs typeface="Arial" pitchFamily="34" charset="0"/>
              </a:rPr>
              <a:t>     </a:t>
            </a:r>
          </a:p>
          <a:p>
            <a:pPr algn="just">
              <a:lnSpc>
                <a:spcPct val="150000"/>
              </a:lnSpc>
              <a:buNone/>
            </a:pPr>
            <a:r>
              <a:rPr lang="hr-HR" sz="2000" dirty="0">
                <a:latin typeface="Arial" pitchFamily="34" charset="0"/>
                <a:cs typeface="Arial" pitchFamily="34" charset="0"/>
              </a:rPr>
              <a:t>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ra Šimić ŠPUD 2 godina.jpg"/>
          <p:cNvPicPr>
            <a:picLocks noChangeAspect="1"/>
          </p:cNvPicPr>
          <p:nvPr/>
        </p:nvPicPr>
        <p:blipFill>
          <a:blip r:embed="rId2" cstate="print"/>
          <a:stretch>
            <a:fillRect/>
          </a:stretch>
        </p:blipFill>
        <p:spPr>
          <a:xfrm>
            <a:off x="2781300" y="357064"/>
            <a:ext cx="3581400" cy="5245435"/>
          </a:xfrm>
          <a:prstGeom prst="rect">
            <a:avLst/>
          </a:prstGeom>
        </p:spPr>
      </p:pic>
      <p:sp>
        <p:nvSpPr>
          <p:cNvPr id="3" name="TextBox 2"/>
          <p:cNvSpPr txBox="1"/>
          <p:nvPr/>
        </p:nvSpPr>
        <p:spPr>
          <a:xfrm>
            <a:off x="2514600" y="5638800"/>
            <a:ext cx="3810000" cy="892552"/>
          </a:xfrm>
          <a:prstGeom prst="rect">
            <a:avLst/>
          </a:prstGeom>
          <a:noFill/>
        </p:spPr>
        <p:txBody>
          <a:bodyPr wrap="square" rtlCol="0">
            <a:spAutoFit/>
          </a:bodyPr>
          <a:lstStyle/>
          <a:p>
            <a:pPr algn="r"/>
            <a:r>
              <a:rPr lang="hr-HR" sz="1400" i="1" dirty="0">
                <a:latin typeface="Arial" pitchFamily="34" charset="0"/>
                <a:cs typeface="Arial" pitchFamily="34" charset="0"/>
              </a:rPr>
              <a:t>“Pogled kroz prozor foto odjela” </a:t>
            </a:r>
          </a:p>
          <a:p>
            <a:pPr algn="r"/>
            <a:r>
              <a:rPr lang="hr-HR" sz="1100" dirty="0">
                <a:latin typeface="Arial" pitchFamily="34" charset="0"/>
                <a:cs typeface="Arial" pitchFamily="34" charset="0"/>
              </a:rPr>
              <a:t>snimak camerom obscurom, 2016. </a:t>
            </a:r>
          </a:p>
          <a:p>
            <a:pPr algn="r"/>
            <a:r>
              <a:rPr lang="hr-HR" sz="1100" dirty="0">
                <a:latin typeface="Arial" pitchFamily="34" charset="0"/>
                <a:cs typeface="Arial" pitchFamily="34" charset="0"/>
              </a:rPr>
              <a:t>photo: Nera Šimić</a:t>
            </a:r>
          </a:p>
          <a:p>
            <a:pPr algn="r"/>
            <a:endParaRPr lang="hr-HR" sz="1600" dirty="0">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5715000"/>
            <a:ext cx="4038600" cy="769441"/>
          </a:xfrm>
          <a:prstGeom prst="rect">
            <a:avLst/>
          </a:prstGeom>
          <a:noFill/>
        </p:spPr>
        <p:txBody>
          <a:bodyPr wrap="square" rtlCol="0">
            <a:spAutoFit/>
          </a:bodyPr>
          <a:lstStyle/>
          <a:p>
            <a:pPr algn="r"/>
            <a:r>
              <a:rPr lang="hr-HR" sz="1600" dirty="0">
                <a:latin typeface="Arial" pitchFamily="34" charset="0"/>
                <a:cs typeface="Arial" pitchFamily="34" charset="0"/>
              </a:rPr>
              <a:t>  </a:t>
            </a:r>
            <a:r>
              <a:rPr lang="hr-HR" sz="1100" dirty="0">
                <a:latin typeface="Arial" pitchFamily="34" charset="0"/>
                <a:cs typeface="Arial" pitchFamily="34" charset="0"/>
              </a:rPr>
              <a:t>snimak camerom obscurom, 2016. </a:t>
            </a:r>
          </a:p>
          <a:p>
            <a:pPr algn="r"/>
            <a:r>
              <a:rPr lang="hr-HR" sz="1100" dirty="0">
                <a:latin typeface="Arial" pitchFamily="34" charset="0"/>
                <a:cs typeface="Arial" pitchFamily="34" charset="0"/>
              </a:rPr>
              <a:t>photo: Leona Škrinjarić</a:t>
            </a:r>
          </a:p>
          <a:p>
            <a:pPr algn="r"/>
            <a:endParaRPr lang="hr-HR" sz="1600" dirty="0">
              <a:latin typeface="Arial" pitchFamily="34" charset="0"/>
              <a:cs typeface="Arial" pitchFamily="34" charset="0"/>
            </a:endParaRPr>
          </a:p>
        </p:txBody>
      </p:sp>
      <p:pic>
        <p:nvPicPr>
          <p:cNvPr id="4" name="Picture 3" descr="Leona Škrinjarić ŠPUD 2 godina co2.jpg"/>
          <p:cNvPicPr>
            <a:picLocks noChangeAspect="1"/>
          </p:cNvPicPr>
          <p:nvPr/>
        </p:nvPicPr>
        <p:blipFill>
          <a:blip r:embed="rId2" cstate="print"/>
          <a:stretch>
            <a:fillRect/>
          </a:stretch>
        </p:blipFill>
        <p:spPr>
          <a:xfrm>
            <a:off x="2711513" y="304800"/>
            <a:ext cx="3720975" cy="541934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39346" y="5332511"/>
            <a:ext cx="1524000" cy="307777"/>
          </a:xfrm>
          <a:prstGeom prst="rect">
            <a:avLst/>
          </a:prstGeom>
          <a:noFill/>
        </p:spPr>
        <p:txBody>
          <a:bodyPr wrap="square" rtlCol="0">
            <a:spAutoFit/>
          </a:bodyPr>
          <a:lstStyle/>
          <a:p>
            <a:pPr algn="r"/>
            <a:r>
              <a:rPr lang="hr-HR" sz="1400" dirty="0"/>
              <a:t>Foto odjel, 2012. </a:t>
            </a:r>
            <a:endParaRPr lang="en-US" sz="1400" dirty="0"/>
          </a:p>
        </p:txBody>
      </p: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2057400"/>
            <a:ext cx="3767192" cy="2510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990600"/>
            <a:ext cx="2997200"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effectLst>
                  <a:outerShdw blurRad="50800" dist="38100" dir="2700000" algn="tl" rotWithShape="0">
                    <a:prstClr val="black">
                      <a:alpha val="40000"/>
                    </a:prstClr>
                  </a:outerShdw>
                </a:effectLst>
                <a:latin typeface="Arial" pitchFamily="34" charset="0"/>
                <a:cs typeface="Arial" pitchFamily="34" charset="0"/>
              </a:rPr>
              <a:t>FOTOGRAFSKI ODJEL DANAS</a:t>
            </a:r>
            <a:endParaRPr lang="en-US" sz="28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3" name="Content Placeholder 2"/>
          <p:cNvSpPr>
            <a:spLocks noGrp="1"/>
          </p:cNvSpPr>
          <p:nvPr>
            <p:ph idx="1"/>
          </p:nvPr>
        </p:nvSpPr>
        <p:spPr>
          <a:xfrm>
            <a:off x="533400" y="1295400"/>
            <a:ext cx="8229600" cy="5029200"/>
          </a:xfrm>
        </p:spPr>
        <p:txBody>
          <a:bodyPr>
            <a:normAutofit fontScale="92500" lnSpcReduction="20000"/>
          </a:bodyPr>
          <a:lstStyle/>
          <a:p>
            <a:pPr algn="just">
              <a:lnSpc>
                <a:spcPct val="150000"/>
              </a:lnSpc>
              <a:buNone/>
            </a:pPr>
            <a:r>
              <a:rPr lang="hr-HR" sz="2200" dirty="0">
                <a:latin typeface="Arial" pitchFamily="34" charset="0"/>
                <a:cs typeface="Arial" pitchFamily="34" charset="0"/>
              </a:rPr>
              <a:t>     Danas Odjel ide u korak sa suvremenom tehnologijom. </a:t>
            </a:r>
          </a:p>
          <a:p>
            <a:pPr algn="just">
              <a:lnSpc>
                <a:spcPct val="150000"/>
              </a:lnSpc>
              <a:buNone/>
            </a:pPr>
            <a:r>
              <a:rPr lang="hr-HR" sz="2200" dirty="0">
                <a:latin typeface="Arial" pitchFamily="34" charset="0"/>
                <a:cs typeface="Arial" pitchFamily="34" charset="0"/>
              </a:rPr>
              <a:t>     Opremljeni smo digitalnim fotoaparatima, velikim studijem s </a:t>
            </a:r>
            <a:r>
              <a:rPr lang="hr-HR" sz="2200" dirty="0" err="1">
                <a:latin typeface="Arial" pitchFamily="34" charset="0"/>
                <a:cs typeface="Arial" pitchFamily="34" charset="0"/>
              </a:rPr>
              <a:t>kvalitet</a:t>
            </a:r>
            <a:r>
              <a:rPr lang="hr-HR" sz="2200" dirty="0">
                <a:latin typeface="Arial" pitchFamily="34" charset="0"/>
                <a:cs typeface="Arial" pitchFamily="34" charset="0"/>
              </a:rPr>
              <a:t>- </a:t>
            </a:r>
            <a:r>
              <a:rPr lang="hr-HR" sz="2200" dirty="0" err="1">
                <a:latin typeface="Arial" pitchFamily="34" charset="0"/>
                <a:cs typeface="Arial" pitchFamily="34" charset="0"/>
              </a:rPr>
              <a:t>nom</a:t>
            </a:r>
            <a:r>
              <a:rPr lang="hr-HR" sz="2200" dirty="0">
                <a:latin typeface="Arial" pitchFamily="34" charset="0"/>
                <a:cs typeface="Arial" pitchFamily="34" charset="0"/>
              </a:rPr>
              <a:t> rasvjetom i računalima za obradu fotografije. </a:t>
            </a:r>
          </a:p>
          <a:p>
            <a:pPr algn="just">
              <a:lnSpc>
                <a:spcPct val="150000"/>
              </a:lnSpc>
              <a:buNone/>
            </a:pPr>
            <a:r>
              <a:rPr lang="hr-HR" sz="2200" dirty="0">
                <a:latin typeface="Arial" pitchFamily="34" charset="0"/>
                <a:cs typeface="Arial" pitchFamily="34" charset="0"/>
              </a:rPr>
              <a:t>     Naši učenici od dolaska na Odjel do kraja obrazovanja "prođu" kroz sva područja fotografije - teorijski i praktično.  </a:t>
            </a:r>
          </a:p>
          <a:p>
            <a:pPr algn="just">
              <a:lnSpc>
                <a:spcPct val="150000"/>
              </a:lnSpc>
              <a:buNone/>
            </a:pPr>
            <a:r>
              <a:rPr lang="hr-HR" sz="2200" dirty="0">
                <a:latin typeface="Arial" pitchFamily="34" charset="0"/>
                <a:cs typeface="Arial" pitchFamily="34" charset="0"/>
              </a:rPr>
              <a:t>     Osim digitalne fotografije i dalje njegujemo analognu fotografiju. </a:t>
            </a:r>
          </a:p>
          <a:p>
            <a:pPr algn="just">
              <a:lnSpc>
                <a:spcPct val="150000"/>
              </a:lnSpc>
              <a:buNone/>
            </a:pPr>
            <a:r>
              <a:rPr lang="hr-HR" sz="2200" dirty="0">
                <a:latin typeface="Arial" pitchFamily="34" charset="0"/>
                <a:cs typeface="Arial" pitchFamily="34" charset="0"/>
              </a:rPr>
              <a:t>     Na Odjelu je tamna komora sa svim potrebnim priborom, pa se učenici upoznaju s postupcima i ovladaju vještinama za izradu analogne fotografije. </a:t>
            </a:r>
          </a:p>
          <a:p>
            <a:pPr algn="just">
              <a:lnSpc>
                <a:spcPct val="150000"/>
              </a:lnSpc>
              <a:buNone/>
            </a:pPr>
            <a:r>
              <a:rPr lang="hr-HR" sz="2200" dirty="0">
                <a:latin typeface="Arial" pitchFamily="34" charset="0"/>
                <a:cs typeface="Arial" pitchFamily="34" charset="0"/>
              </a:rPr>
              <a:t>     U sklopu nastave na odjelu redovito posjećujemo aktualne izložbe hrvatskih i svjetski poznatih autora.</a:t>
            </a:r>
            <a:endParaRPr lang="en-US" sz="2200" dirty="0">
              <a:latin typeface="Arial" pitchFamily="34" charset="0"/>
              <a:cs typeface="Arial" pitchFamily="34" charset="0"/>
            </a:endParaRP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5968425"/>
            <a:ext cx="4114800" cy="584775"/>
          </a:xfrm>
          <a:prstGeom prst="rect">
            <a:avLst/>
          </a:prstGeom>
          <a:noFill/>
        </p:spPr>
        <p:txBody>
          <a:bodyPr wrap="square" rtlCol="0">
            <a:spAutoFit/>
          </a:bodyPr>
          <a:lstStyle/>
          <a:p>
            <a:pPr algn="r"/>
            <a:r>
              <a:rPr lang="hr-HR" sz="1600" dirty="0">
                <a:latin typeface="Arial" pitchFamily="34" charset="0"/>
                <a:cs typeface="Arial" pitchFamily="34" charset="0"/>
              </a:rPr>
              <a:t>   </a:t>
            </a:r>
            <a:r>
              <a:rPr lang="hr-HR" sz="1400" dirty="0">
                <a:latin typeface="Arial" pitchFamily="34" charset="0"/>
                <a:cs typeface="Arial" pitchFamily="34" charset="0"/>
              </a:rPr>
              <a:t>photo: Paula Podnar, 2013.</a:t>
            </a:r>
          </a:p>
          <a:p>
            <a:pPr algn="r"/>
            <a:endParaRPr lang="hr-HR" sz="1600" dirty="0">
              <a:latin typeface="Arial" pitchFamily="34" charset="0"/>
              <a:cs typeface="Arial" pitchFamily="34" charset="0"/>
            </a:endParaRPr>
          </a:p>
        </p:txBody>
      </p:sp>
      <p:pic>
        <p:nvPicPr>
          <p:cNvPr id="4" name="Picture 3" descr="Paula Podnar, 2013.jpg"/>
          <p:cNvPicPr>
            <a:picLocks noChangeAspect="1"/>
          </p:cNvPicPr>
          <p:nvPr/>
        </p:nvPicPr>
        <p:blipFill>
          <a:blip r:embed="rId2" cstate="print"/>
          <a:srcRect l="4000" t="4000" r="4000" b="4000"/>
          <a:stretch>
            <a:fillRect/>
          </a:stretch>
        </p:blipFill>
        <p:spPr>
          <a:xfrm>
            <a:off x="2743200" y="304800"/>
            <a:ext cx="3657600" cy="5486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1017</TotalTime>
  <Words>1700</Words>
  <Application>Microsoft Macintosh PowerPoint</Application>
  <PresentationFormat>On-screen Show (4:3)</PresentationFormat>
  <Paragraphs>215</Paragraphs>
  <Slides>36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Škola primijenjene umjetnosti i dizajna</vt:lpstr>
      <vt:lpstr>PowerPoint Presentation</vt:lpstr>
      <vt:lpstr>FOTOGRAFSKI ODJEL KROZ POVIJEST</vt:lpstr>
      <vt:lpstr>FOTOGRAFSKI ODJEL KROZ POVIJEST</vt:lpstr>
      <vt:lpstr>PowerPoint Presentation</vt:lpstr>
      <vt:lpstr>PowerPoint Presentation</vt:lpstr>
      <vt:lpstr>PowerPoint Presentation</vt:lpstr>
      <vt:lpstr>FOTOGRAFSKI ODJEL DANAS</vt:lpstr>
      <vt:lpstr>PowerPoint Presentation</vt:lpstr>
      <vt:lpstr>PowerPoint Presentation</vt:lpstr>
      <vt:lpstr>PowerPoint Presentation</vt:lpstr>
      <vt:lpstr>PowerPoint Presentation</vt:lpstr>
      <vt:lpstr>PowerPoint Presentation</vt:lpstr>
      <vt:lpstr>PowerPoint Presentation</vt:lpstr>
      <vt:lpstr>IZLOŽBE I PROJEKTI</vt:lpstr>
      <vt:lpstr>IZLOŽBE I PROJEKTI</vt:lpstr>
      <vt:lpstr>IZLOŽBE I PROJEKTI</vt:lpstr>
      <vt:lpstr>PowerPoint Presentation</vt:lpstr>
      <vt:lpstr>IZLOŽBE I PROJEKTI</vt:lpstr>
      <vt:lpstr>IZLOŽBE I PROJEKTI</vt:lpstr>
      <vt:lpstr>IZLOŽBE I PROJEKTI</vt:lpstr>
      <vt:lpstr>IZLOŽBE I PROJEKTI</vt:lpstr>
      <vt:lpstr>IZLOŽBE I PROJEKTI</vt:lpstr>
      <vt:lpstr>IZLOŽBE I PROJEKTI</vt:lpstr>
      <vt:lpstr>IZLOŽBE I PROJEKTI</vt:lpstr>
      <vt:lpstr>IZLOŽBE I PROJEKTI</vt:lpstr>
      <vt:lpstr>IZLOŽBE I PROJEKTI</vt:lpstr>
      <vt:lpstr>IZLOŽBE I PROJEKTI</vt:lpstr>
      <vt:lpstr>IZLOŽBE I PROJEKTI</vt:lpstr>
      <vt:lpstr>PREDMETI NA ODJELU</vt:lpstr>
      <vt:lpstr>PROFESORI FOTO ODJELA</vt:lpstr>
      <vt:lpstr>UPIS NA ODJEL</vt:lpstr>
      <vt:lpstr>PRIJEMNI ISPIT</vt:lpstr>
      <vt:lpstr>PRIJEMNI ISPIT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Škola primijenjene umjetnosti i dizajna</dc:title>
  <dc:creator>Windows User</dc:creator>
  <cp:lastModifiedBy>Aleksandra Mutic</cp:lastModifiedBy>
  <cp:revision>86</cp:revision>
  <cp:lastPrinted>2024-04-16T07:54:11Z</cp:lastPrinted>
  <dcterms:created xsi:type="dcterms:W3CDTF">2020-05-04T15:26:42Z</dcterms:created>
  <dcterms:modified xsi:type="dcterms:W3CDTF">2026-04-21T09:52:05Z</dcterms:modified>
</cp:coreProperties>
</file>